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4" r:id="rId6"/>
  </p:sldMasterIdLst>
  <p:sldIdLst>
    <p:sldId id="258" r:id="rId7"/>
    <p:sldId id="272" r:id="rId8"/>
    <p:sldId id="256" r:id="rId9"/>
    <p:sldId id="257"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5" r:id="rId24"/>
    <p:sldId id="27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6A505-76F5-4093-A079-ACD54D6ADEE6}" v="124" dt="2020-04-03T21:04:05.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323879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127568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86048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AB272B-D009-5F41-88D4-840413FDAA11}" type="datetimeFigureOut">
              <a:rPr lang="en-US">
                <a:solidFill>
                  <a:prstClr val="black"/>
                </a:solidFill>
              </a:rPr>
              <a:pPr/>
              <a:t>5/15/2020</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2498F9-548A-7C4B-A582-C3E966E38B8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595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0EFEE-2756-4A20-BF2A-63F0A94F99AC}" type="datetime4">
              <a:rPr lang="en-US" smtClean="0">
                <a:solidFill>
                  <a:prstClr val="black"/>
                </a:solidFill>
              </a:rPr>
              <a:pPr/>
              <a:t>May 15, 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213410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prstClr val="black"/>
                </a:solidFill>
              </a:rPr>
              <a:pPr/>
              <a:t>May 15, 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374168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prstClr val="black"/>
                </a:solidFill>
              </a:rPr>
              <a:pPr/>
              <a:t>May 15, 2020</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98846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prstClr val="black"/>
                </a:solidFill>
              </a:rPr>
              <a:pPr/>
              <a:t>May 15, 2020</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1" name="Rectangle 10"/>
          <p:cNvSpPr/>
          <p:nvPr userDrawn="1"/>
        </p:nvSpPr>
        <p:spPr>
          <a:xfrm>
            <a:off x="9001124" y="0"/>
            <a:ext cx="142876" cy="1056551"/>
          </a:xfrm>
          <a:prstGeom prst="rect">
            <a:avLst/>
          </a:prstGeom>
          <a:solidFill>
            <a:srgbClr val="CD4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9001124" y="2109287"/>
            <a:ext cx="142876" cy="5572288"/>
          </a:xfrm>
          <a:prstGeom prst="rect">
            <a:avLst/>
          </a:prstGeom>
          <a:solidFill>
            <a:srgbClr val="096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ACC6">
                  <a:lumMod val="75000"/>
                </a:srgbClr>
              </a:solidFill>
            </a:endParaRPr>
          </a:p>
        </p:txBody>
      </p:sp>
      <p:sp>
        <p:nvSpPr>
          <p:cNvPr id="13" name="Rectangle 12"/>
          <p:cNvSpPr/>
          <p:nvPr userDrawn="1"/>
        </p:nvSpPr>
        <p:spPr>
          <a:xfrm>
            <a:off x="9001124" y="1052736"/>
            <a:ext cx="142876" cy="1056551"/>
          </a:xfrm>
          <a:prstGeom prst="rect">
            <a:avLst/>
          </a:prstGeom>
          <a:solidFill>
            <a:srgbClr val="8F1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620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224708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254834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267240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170313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199993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309989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38746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8A18D0-5B97-4C95-BA0C-DCDA8C9C1534}" type="datetimeFigureOut">
              <a:rPr lang="en-CA" smtClean="0"/>
              <a:pPr/>
              <a:t>15/05/2020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B8171E3-D7E7-4F83-9828-4C34F9104D5D}" type="slidenum">
              <a:rPr lang="en-CA" smtClean="0"/>
              <a:pPr/>
              <a:t>‹#›</a:t>
            </a:fld>
            <a:endParaRPr lang="en-CA"/>
          </a:p>
        </p:txBody>
      </p:sp>
    </p:spTree>
    <p:extLst>
      <p:ext uri="{BB962C8B-B14F-4D97-AF65-F5344CB8AC3E}">
        <p14:creationId xmlns:p14="http://schemas.microsoft.com/office/powerpoint/2010/main" val="386767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A18D0-5B97-4C95-BA0C-DCDA8C9C1534}" type="datetimeFigureOut">
              <a:rPr lang="en-CA" smtClean="0"/>
              <a:pPr/>
              <a:t>15/05/2020</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171E3-D7E7-4F83-9828-4C34F9104D5D}" type="slidenum">
              <a:rPr lang="en-CA" smtClean="0"/>
              <a:pPr/>
              <a:t>‹#›</a:t>
            </a:fld>
            <a:endParaRPr lang="en-CA"/>
          </a:p>
        </p:txBody>
      </p:sp>
    </p:spTree>
    <p:extLst>
      <p:ext uri="{BB962C8B-B14F-4D97-AF65-F5344CB8AC3E}">
        <p14:creationId xmlns:p14="http://schemas.microsoft.com/office/powerpoint/2010/main" val="8265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CG_Logo16_Services_Cur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18394"/>
            <a:ext cx="9144000" cy="2456688"/>
          </a:xfrm>
          <a:prstGeom prst="rect">
            <a:avLst/>
          </a:prstGeom>
        </p:spPr>
      </p:pic>
      <p:pic>
        <p:nvPicPr>
          <p:cNvPr id="3" name="Picture 2" descr="MCG_Logo16_Services_.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22540" y="614911"/>
            <a:ext cx="4497998" cy="2411414"/>
          </a:xfrm>
          <a:prstGeom prst="rect">
            <a:avLst/>
          </a:prstGeom>
        </p:spPr>
      </p:pic>
    </p:spTree>
    <p:extLst>
      <p:ext uri="{BB962C8B-B14F-4D97-AF65-F5344CB8AC3E}">
        <p14:creationId xmlns:p14="http://schemas.microsoft.com/office/powerpoint/2010/main" val="179416565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solidFill>
                  <a:prstClr val="black"/>
                </a:solidFill>
              </a:rPr>
              <a:pPr/>
              <a:t>May 15, 2020</a:t>
            </a:fld>
            <a:endParaRPr lang="en-US" dirty="0">
              <a:solidFill>
                <a:prstClr val="black"/>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1F497D"/>
                </a:solidFill>
              </a:rPr>
              <a:pPr/>
              <a:t>‹#›</a:t>
            </a:fld>
            <a:endParaRPr lang="en-US" dirty="0">
              <a:solidFill>
                <a:srgbClr val="1F497D"/>
              </a:solidFill>
            </a:endParaRPr>
          </a:p>
        </p:txBody>
      </p:sp>
      <p:sp>
        <p:nvSpPr>
          <p:cNvPr id="7" name="Rectangle 6"/>
          <p:cNvSpPr/>
          <p:nvPr/>
        </p:nvSpPr>
        <p:spPr>
          <a:xfrm>
            <a:off x="9001124" y="0"/>
            <a:ext cx="142876" cy="1056551"/>
          </a:xfrm>
          <a:prstGeom prst="rect">
            <a:avLst/>
          </a:prstGeom>
          <a:solidFill>
            <a:srgbClr val="096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01124" y="2109287"/>
            <a:ext cx="142876" cy="4748713"/>
          </a:xfrm>
          <a:prstGeom prst="rect">
            <a:avLst/>
          </a:prstGeom>
          <a:solidFill>
            <a:srgbClr val="CD4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ACC6">
                  <a:lumMod val="75000"/>
                </a:srgbClr>
              </a:solidFill>
            </a:endParaRPr>
          </a:p>
        </p:txBody>
      </p:sp>
      <p:sp>
        <p:nvSpPr>
          <p:cNvPr id="10" name="Rectangle 9"/>
          <p:cNvSpPr/>
          <p:nvPr userDrawn="1"/>
        </p:nvSpPr>
        <p:spPr>
          <a:xfrm>
            <a:off x="9001124" y="1052736"/>
            <a:ext cx="142876" cy="1056551"/>
          </a:xfrm>
          <a:prstGeom prst="rect">
            <a:avLst/>
          </a:prstGeom>
          <a:solidFill>
            <a:srgbClr val="8F1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MCG_Logo16_Services_.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95302" y="5914995"/>
            <a:ext cx="1607373" cy="861725"/>
          </a:xfrm>
          <a:prstGeom prst="rect">
            <a:avLst/>
          </a:prstGeom>
        </p:spPr>
      </p:pic>
    </p:spTree>
    <p:extLst>
      <p:ext uri="{BB962C8B-B14F-4D97-AF65-F5344CB8AC3E}">
        <p14:creationId xmlns:p14="http://schemas.microsoft.com/office/powerpoint/2010/main" val="383297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dt="0"/>
  <p:txStyles>
    <p:titleStyle>
      <a:lvl1pPr algn="l" defTabSz="914400" rtl="0" eaLnBrk="1" latinLnBrk="0" hangingPunct="1">
        <a:spcBef>
          <a:spcPct val="0"/>
        </a:spcBef>
        <a:buNone/>
        <a:defRPr sz="3600" kern="1200" cap="none" spc="-60" baseline="0">
          <a:solidFill>
            <a:srgbClr val="096E79"/>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mccormickcaregroup.ca/mccormick-dementia-services-2-2/caregiverscorner/recreation/activity-ideas-how-to-at-home/cognitive-stimul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mccormickdementiaservices/" TargetMode="External"/><Relationship Id="rId7" Type="http://schemas.openxmlformats.org/officeDocument/2006/relationships/image" Target="../media/image11.jpeg"/><Relationship Id="rId2" Type="http://schemas.openxmlformats.org/officeDocument/2006/relationships/hyperlink" Target="http://www.mccormickcaregroup.ca/caregiverscorner"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www.youtube.com/channel/UCVilKIFCE43MygJ6JcmcqVw?view_as=subscrib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185" y="4621412"/>
            <a:ext cx="4631819" cy="954107"/>
          </a:xfrm>
          <a:prstGeom prst="rect">
            <a:avLst/>
          </a:prstGeom>
          <a:noFill/>
        </p:spPr>
        <p:txBody>
          <a:bodyPr wrap="square" rtlCol="0">
            <a:spAutoFit/>
          </a:bodyPr>
          <a:lstStyle/>
          <a:p>
            <a:pPr algn="ctr"/>
            <a:r>
              <a:rPr lang="en-US" sz="2800" dirty="0" smtClean="0">
                <a:solidFill>
                  <a:prstClr val="black"/>
                </a:solidFill>
                <a:latin typeface="Lucida Sans" panose="020B0602030504020204" pitchFamily="34" charset="0"/>
              </a:rPr>
              <a:t>Guess the Sounds </a:t>
            </a:r>
          </a:p>
          <a:p>
            <a:pPr algn="ctr"/>
            <a:r>
              <a:rPr lang="en-US" sz="2800" dirty="0" smtClean="0">
                <a:solidFill>
                  <a:prstClr val="black"/>
                </a:solidFill>
                <a:latin typeface="Lucida Sans" panose="020B0602030504020204" pitchFamily="34" charset="0"/>
              </a:rPr>
              <a:t>Indoor Edition</a:t>
            </a:r>
            <a:endParaRPr lang="en-CA" sz="2800" dirty="0">
              <a:solidFill>
                <a:prstClr val="black"/>
              </a:solidFill>
              <a:latin typeface="Lucida Sans" panose="020B0602030504020204" pitchFamily="34" charset="0"/>
            </a:endParaRPr>
          </a:p>
        </p:txBody>
      </p:sp>
    </p:spTree>
    <p:extLst>
      <p:ext uri="{BB962C8B-B14F-4D97-AF65-F5344CB8AC3E}">
        <p14:creationId xmlns:p14="http://schemas.microsoft.com/office/powerpoint/2010/main" val="1253780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69" y="4908372"/>
            <a:ext cx="7886700" cy="1325563"/>
          </a:xfrm>
        </p:spPr>
        <p:txBody>
          <a:bodyPr/>
          <a:lstStyle/>
          <a:p>
            <a:pPr algn="ctr"/>
            <a:r>
              <a:rPr lang="en-US" dirty="0">
                <a:latin typeface="Lucida Sans" panose="020B0602030504020204" pitchFamily="34" charset="0"/>
              </a:rPr>
              <a:t>Telephone ringing</a:t>
            </a:r>
            <a:endParaRPr lang="en-CA" dirty="0">
              <a:latin typeface="Lucida Sans" panose="020B0602030504020204" pitchFamily="34" charset="0"/>
            </a:endParaRPr>
          </a:p>
        </p:txBody>
      </p:sp>
      <p:pic>
        <p:nvPicPr>
          <p:cNvPr id="4" name="08 Telephone ringing">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52776" y="2056502"/>
            <a:ext cx="2744098" cy="2744098"/>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34560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0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18" y="4635201"/>
            <a:ext cx="7886700" cy="1325563"/>
          </a:xfrm>
        </p:spPr>
        <p:txBody>
          <a:bodyPr/>
          <a:lstStyle/>
          <a:p>
            <a:pPr algn="ctr"/>
            <a:r>
              <a:rPr lang="en-US" dirty="0">
                <a:latin typeface="Lucida Sans" panose="020B0602030504020204" pitchFamily="34" charset="0"/>
              </a:rPr>
              <a:t>Fire crackling in a fire place</a:t>
            </a:r>
            <a:endParaRPr lang="en-CA" dirty="0">
              <a:latin typeface="Lucida Sans" panose="020B0602030504020204" pitchFamily="34" charset="0"/>
            </a:endParaRPr>
          </a:p>
        </p:txBody>
      </p:sp>
      <p:pic>
        <p:nvPicPr>
          <p:cNvPr id="4" name="09 Fire crackling in a fire place">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43704" y="1754660"/>
            <a:ext cx="2880542" cy="2880542"/>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30911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47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10" y="4592069"/>
            <a:ext cx="7886700" cy="1325563"/>
          </a:xfrm>
        </p:spPr>
        <p:txBody>
          <a:bodyPr/>
          <a:lstStyle/>
          <a:p>
            <a:pPr algn="ctr"/>
            <a:r>
              <a:rPr lang="en-US" dirty="0" smtClean="0">
                <a:latin typeface="Lucida Sans" panose="020B0602030504020204" pitchFamily="34" charset="0"/>
              </a:rPr>
              <a:t>Ice dropping into a glass </a:t>
            </a:r>
            <a:endParaRPr lang="en-CA" dirty="0">
              <a:latin typeface="Lucida Sans" panose="020B0602030504020204" pitchFamily="34" charset="0"/>
            </a:endParaRPr>
          </a:p>
        </p:txBody>
      </p:sp>
      <p:pic>
        <p:nvPicPr>
          <p:cNvPr id="4" name="10 Untitled">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76828" y="1842342"/>
            <a:ext cx="2880000" cy="2880000"/>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13862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77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05164"/>
            <a:ext cx="7886700" cy="1325563"/>
          </a:xfrm>
        </p:spPr>
        <p:txBody>
          <a:bodyPr/>
          <a:lstStyle/>
          <a:p>
            <a:pPr algn="ctr"/>
            <a:r>
              <a:rPr lang="en-US" dirty="0" smtClean="0">
                <a:latin typeface="Lucida Sans" panose="020B0602030504020204" pitchFamily="34" charset="0"/>
              </a:rPr>
              <a:t>Vacuum</a:t>
            </a:r>
            <a:endParaRPr lang="en-CA" dirty="0">
              <a:latin typeface="Lucida Sans" panose="020B0602030504020204" pitchFamily="34" charset="0"/>
            </a:endParaRPr>
          </a:p>
        </p:txBody>
      </p:sp>
      <p:pic>
        <p:nvPicPr>
          <p:cNvPr id="4" name="11 Ice dropping into a glas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71824" y="1889903"/>
            <a:ext cx="2824971" cy="2824971"/>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15376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99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20824"/>
            <a:ext cx="7886700" cy="1325563"/>
          </a:xfrm>
        </p:spPr>
        <p:txBody>
          <a:bodyPr/>
          <a:lstStyle/>
          <a:p>
            <a:pPr algn="ctr"/>
            <a:r>
              <a:rPr lang="en-US" dirty="0" smtClean="0">
                <a:latin typeface="Lucida Sans" panose="020B0602030504020204" pitchFamily="34" charset="0"/>
              </a:rPr>
              <a:t>Toilet flushing</a:t>
            </a:r>
            <a:endParaRPr lang="en-CA" dirty="0">
              <a:latin typeface="Lucida Sans" panose="020B0602030504020204" pitchFamily="34" charset="0"/>
            </a:endParaRPr>
          </a:p>
        </p:txBody>
      </p:sp>
      <p:pic>
        <p:nvPicPr>
          <p:cNvPr id="4" name="12 Vacuum">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028950" y="1765000"/>
            <a:ext cx="3054650" cy="3054650"/>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31935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21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24" y="4635201"/>
            <a:ext cx="7886700" cy="1325563"/>
          </a:xfrm>
        </p:spPr>
        <p:txBody>
          <a:bodyPr/>
          <a:lstStyle/>
          <a:p>
            <a:pPr algn="ctr"/>
            <a:r>
              <a:rPr lang="en-US" dirty="0">
                <a:latin typeface="Lucida Sans" panose="020B0602030504020204" pitchFamily="34" charset="0"/>
              </a:rPr>
              <a:t>Lightbulb breaking</a:t>
            </a:r>
            <a:endParaRPr lang="en-CA" dirty="0">
              <a:latin typeface="Lucida Sans" panose="020B0602030504020204" pitchFamily="34" charset="0"/>
            </a:endParaRPr>
          </a:p>
        </p:txBody>
      </p:sp>
      <p:pic>
        <p:nvPicPr>
          <p:cNvPr id="4" name="13 Lightbulb breaking">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086099" y="1756014"/>
            <a:ext cx="2987435" cy="2987435"/>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40014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33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6447"/>
            <a:ext cx="7886700" cy="1325563"/>
          </a:xfrm>
        </p:spPr>
        <p:txBody>
          <a:bodyPr/>
          <a:lstStyle/>
          <a:p>
            <a:pPr algn="ctr"/>
            <a:r>
              <a:rPr lang="en-US" dirty="0">
                <a:latin typeface="Lucida Sans" panose="020B0602030504020204" pitchFamily="34" charset="0"/>
              </a:rPr>
              <a:t>Door opening/ door closing</a:t>
            </a:r>
            <a:endParaRPr lang="en-CA" dirty="0">
              <a:latin typeface="Lucida Sans" panose="020B0602030504020204" pitchFamily="34" charset="0"/>
            </a:endParaRPr>
          </a:p>
        </p:txBody>
      </p:sp>
      <p:pic>
        <p:nvPicPr>
          <p:cNvPr id="4" name="14 Door opening-door closing">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095625" y="1828980"/>
            <a:ext cx="3066870" cy="3066870"/>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76450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90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764598"/>
            <a:ext cx="7886700" cy="1325563"/>
          </a:xfrm>
        </p:spPr>
        <p:txBody>
          <a:bodyPr/>
          <a:lstStyle/>
          <a:p>
            <a:pPr algn="ctr"/>
            <a:r>
              <a:rPr lang="en-US" dirty="0">
                <a:latin typeface="Lucida Sans" panose="020B0602030504020204" pitchFamily="34" charset="0"/>
              </a:rPr>
              <a:t>Water running in a shower</a:t>
            </a:r>
            <a:endParaRPr lang="en-CA" dirty="0">
              <a:latin typeface="Lucida Sans" panose="020B0602030504020204" pitchFamily="34" charset="0"/>
            </a:endParaRPr>
          </a:p>
        </p:txBody>
      </p:sp>
      <p:pic>
        <p:nvPicPr>
          <p:cNvPr id="4" name="15 Water running in a shower">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094226" y="1809051"/>
            <a:ext cx="2955547" cy="2955547"/>
          </a:xfrm>
        </p:spPr>
      </p:pic>
      <p:sp>
        <p:nvSpPr>
          <p:cNvPr id="5" name="Rectangle 4"/>
          <p:cNvSpPr/>
          <p:nvPr/>
        </p:nvSpPr>
        <p:spPr>
          <a:xfrm>
            <a:off x="1044096"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31719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98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82000" cy="1325563"/>
          </a:xfrm>
        </p:spPr>
        <p:txBody>
          <a:bodyPr>
            <a:normAutofit/>
          </a:bodyPr>
          <a:lstStyle/>
          <a:p>
            <a:r>
              <a:rPr lang="en-CA" sz="4000" b="1" dirty="0" smtClean="0">
                <a:latin typeface="Lucida Sans" panose="020B0602030504020204" pitchFamily="34" charset="0"/>
              </a:rPr>
              <a:t>Answer Key – Indoor Sounds</a:t>
            </a:r>
            <a:endParaRPr lang="en-CA" sz="4000" b="1" dirty="0">
              <a:latin typeface="Lucida Sans" panose="020B06020305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512828"/>
              </p:ext>
            </p:extLst>
          </p:nvPr>
        </p:nvGraphicFramePr>
        <p:xfrm>
          <a:off x="628650" y="1438275"/>
          <a:ext cx="7886700" cy="5186680"/>
        </p:xfrm>
        <a:graphic>
          <a:graphicData uri="http://schemas.openxmlformats.org/drawingml/2006/table">
            <a:tbl>
              <a:tblPr firstRow="1" bandRow="1">
                <a:tableStyleId>{5C22544A-7EE6-4342-B048-85BDC9FD1C3A}</a:tableStyleId>
              </a:tblPr>
              <a:tblGrid>
                <a:gridCol w="7886700"/>
              </a:tblGrid>
              <a:tr h="339090">
                <a:tc>
                  <a:txBody>
                    <a:bodyPr/>
                    <a:lstStyle/>
                    <a:p>
                      <a:r>
                        <a:rPr lang="en-CA" b="0" dirty="0" smtClean="0">
                          <a:solidFill>
                            <a:schemeClr val="tx1"/>
                          </a:solidFill>
                        </a:rPr>
                        <a:t>1.</a:t>
                      </a:r>
                      <a:r>
                        <a:rPr lang="en-CA" b="0" baseline="0" dirty="0" smtClean="0">
                          <a:solidFill>
                            <a:schemeClr val="tx1"/>
                          </a:solidFill>
                        </a:rPr>
                        <a:t> Clock Chiming</a:t>
                      </a:r>
                      <a:endParaRPr lang="en-CA" b="0" dirty="0">
                        <a:solidFill>
                          <a:schemeClr val="tx1"/>
                        </a:solidFill>
                      </a:endParaRPr>
                    </a:p>
                  </a:txBody>
                  <a:tcPr>
                    <a:solidFill>
                      <a:schemeClr val="accent1">
                        <a:lumMod val="20000"/>
                        <a:lumOff val="80000"/>
                      </a:schemeClr>
                    </a:solidFill>
                  </a:tcPr>
                </a:tc>
              </a:tr>
              <a:tr h="370840">
                <a:tc>
                  <a:txBody>
                    <a:bodyPr/>
                    <a:lstStyle/>
                    <a:p>
                      <a:r>
                        <a:rPr lang="en-CA" dirty="0" smtClean="0"/>
                        <a:t>2. Pouring pop/soda in to a glass</a:t>
                      </a:r>
                      <a:endParaRPr lang="en-CA" dirty="0"/>
                    </a:p>
                  </a:txBody>
                  <a:tcPr/>
                </a:tc>
              </a:tr>
              <a:tr h="370840">
                <a:tc>
                  <a:txBody>
                    <a:bodyPr/>
                    <a:lstStyle/>
                    <a:p>
                      <a:r>
                        <a:rPr lang="en-CA" dirty="0" smtClean="0"/>
                        <a:t>3.</a:t>
                      </a:r>
                      <a:r>
                        <a:rPr lang="en-CA" baseline="0" dirty="0" smtClean="0"/>
                        <a:t> Hairdryer</a:t>
                      </a:r>
                      <a:endParaRPr lang="en-CA" dirty="0"/>
                    </a:p>
                  </a:txBody>
                  <a:tcPr/>
                </a:tc>
              </a:tr>
              <a:tr h="370840">
                <a:tc>
                  <a:txBody>
                    <a:bodyPr/>
                    <a:lstStyle/>
                    <a:p>
                      <a:r>
                        <a:rPr lang="en-CA" dirty="0" smtClean="0"/>
                        <a:t>4. Doorbell</a:t>
                      </a:r>
                      <a:endParaRPr lang="en-CA" dirty="0"/>
                    </a:p>
                  </a:txBody>
                  <a:tcPr/>
                </a:tc>
              </a:tr>
              <a:tr h="370840">
                <a:tc>
                  <a:txBody>
                    <a:bodyPr/>
                    <a:lstStyle/>
                    <a:p>
                      <a:r>
                        <a:rPr lang="en-CA" dirty="0" smtClean="0"/>
                        <a:t>5. Tea kettle</a:t>
                      </a:r>
                      <a:r>
                        <a:rPr lang="en-CA" baseline="0" dirty="0" smtClean="0"/>
                        <a:t> whistling</a:t>
                      </a:r>
                      <a:endParaRPr lang="en-CA" dirty="0"/>
                    </a:p>
                  </a:txBody>
                  <a:tcPr/>
                </a:tc>
              </a:tr>
              <a:tr h="370840">
                <a:tc>
                  <a:txBody>
                    <a:bodyPr/>
                    <a:lstStyle/>
                    <a:p>
                      <a:r>
                        <a:rPr lang="en-CA" dirty="0" smtClean="0"/>
                        <a:t>6. Water running in a sink</a:t>
                      </a:r>
                      <a:endParaRPr lang="en-CA" dirty="0"/>
                    </a:p>
                  </a:txBody>
                  <a:tcPr/>
                </a:tc>
              </a:tr>
              <a:tr h="370840">
                <a:tc>
                  <a:txBody>
                    <a:bodyPr/>
                    <a:lstStyle/>
                    <a:p>
                      <a:r>
                        <a:rPr lang="en-CA" dirty="0" smtClean="0"/>
                        <a:t>7. Telephone ringing</a:t>
                      </a:r>
                      <a:endParaRPr lang="en-CA" dirty="0"/>
                    </a:p>
                  </a:txBody>
                  <a:tcPr/>
                </a:tc>
              </a:tr>
              <a:tr h="370840">
                <a:tc>
                  <a:txBody>
                    <a:bodyPr/>
                    <a:lstStyle/>
                    <a:p>
                      <a:r>
                        <a:rPr lang="en-CA" dirty="0" smtClean="0"/>
                        <a:t>8. Fire crackling</a:t>
                      </a:r>
                      <a:endParaRPr lang="en-CA" dirty="0"/>
                    </a:p>
                  </a:txBody>
                  <a:tcPr/>
                </a:tc>
              </a:tr>
              <a:tr h="370840">
                <a:tc>
                  <a:txBody>
                    <a:bodyPr/>
                    <a:lstStyle/>
                    <a:p>
                      <a:r>
                        <a:rPr lang="en-CA" dirty="0" smtClean="0"/>
                        <a:t>9. Ice dropping into</a:t>
                      </a:r>
                      <a:r>
                        <a:rPr lang="en-CA" baseline="0" dirty="0" smtClean="0"/>
                        <a:t> a glass</a:t>
                      </a:r>
                      <a:endParaRPr lang="en-CA" dirty="0"/>
                    </a:p>
                  </a:txBody>
                  <a:tcPr/>
                </a:tc>
              </a:tr>
              <a:tr h="370840">
                <a:tc>
                  <a:txBody>
                    <a:bodyPr/>
                    <a:lstStyle/>
                    <a:p>
                      <a:r>
                        <a:rPr lang="en-CA" dirty="0" smtClean="0"/>
                        <a:t>10.</a:t>
                      </a:r>
                      <a:r>
                        <a:rPr lang="en-CA" baseline="0" dirty="0" smtClean="0"/>
                        <a:t> Vacuum cleaner</a:t>
                      </a:r>
                      <a:endParaRPr lang="en-CA" dirty="0"/>
                    </a:p>
                  </a:txBody>
                  <a:tcPr/>
                </a:tc>
              </a:tr>
              <a:tr h="370840">
                <a:tc>
                  <a:txBody>
                    <a:bodyPr/>
                    <a:lstStyle/>
                    <a:p>
                      <a:r>
                        <a:rPr lang="en-CA" dirty="0" smtClean="0"/>
                        <a:t>11. Toilet flushing</a:t>
                      </a:r>
                      <a:endParaRPr lang="en-CA" dirty="0"/>
                    </a:p>
                  </a:txBody>
                  <a:tcPr/>
                </a:tc>
              </a:tr>
              <a:tr h="370840">
                <a:tc>
                  <a:txBody>
                    <a:bodyPr/>
                    <a:lstStyle/>
                    <a:p>
                      <a:r>
                        <a:rPr lang="en-CA" dirty="0" smtClean="0"/>
                        <a:t>12. Lightbulb breaking</a:t>
                      </a:r>
                      <a:endParaRPr lang="en-CA" dirty="0"/>
                    </a:p>
                  </a:txBody>
                  <a:tcPr/>
                </a:tc>
              </a:tr>
              <a:tr h="370840">
                <a:tc>
                  <a:txBody>
                    <a:bodyPr/>
                    <a:lstStyle/>
                    <a:p>
                      <a:r>
                        <a:rPr lang="en-CA" dirty="0" smtClean="0"/>
                        <a:t>13.</a:t>
                      </a:r>
                      <a:r>
                        <a:rPr lang="en-CA" baseline="0" dirty="0" smtClean="0"/>
                        <a:t> Door opening/closing</a:t>
                      </a:r>
                      <a:endParaRPr lang="en-CA" dirty="0"/>
                    </a:p>
                  </a:txBody>
                  <a:tcPr/>
                </a:tc>
              </a:tr>
              <a:tr h="370840">
                <a:tc>
                  <a:txBody>
                    <a:bodyPr/>
                    <a:lstStyle/>
                    <a:p>
                      <a:r>
                        <a:rPr lang="en-CA" dirty="0" smtClean="0"/>
                        <a:t>14. Water</a:t>
                      </a:r>
                      <a:r>
                        <a:rPr lang="en-CA" baseline="0" dirty="0" smtClean="0"/>
                        <a:t> running in a shower</a:t>
                      </a:r>
                      <a:endParaRPr lang="en-CA" dirty="0"/>
                    </a:p>
                  </a:txBody>
                  <a:tcPr/>
                </a:tc>
              </a:tr>
            </a:tbl>
          </a:graphicData>
        </a:graphic>
      </p:graphicFrame>
    </p:spTree>
    <p:extLst>
      <p:ext uri="{BB962C8B-B14F-4D97-AF65-F5344CB8AC3E}">
        <p14:creationId xmlns:p14="http://schemas.microsoft.com/office/powerpoint/2010/main" val="289709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you liked this game…	</a:t>
            </a:r>
            <a:endParaRPr lang="en-CA" dirty="0"/>
          </a:p>
        </p:txBody>
      </p:sp>
      <p:sp>
        <p:nvSpPr>
          <p:cNvPr id="3" name="Content Placeholder 2"/>
          <p:cNvSpPr>
            <a:spLocks noGrp="1"/>
          </p:cNvSpPr>
          <p:nvPr>
            <p:ph idx="1"/>
          </p:nvPr>
        </p:nvSpPr>
        <p:spPr/>
        <p:txBody>
          <a:bodyPr/>
          <a:lstStyle/>
          <a:p>
            <a:r>
              <a:rPr lang="en-CA" dirty="0" smtClean="0"/>
              <a:t>We have an “</a:t>
            </a:r>
            <a:r>
              <a:rPr lang="en-CA" dirty="0" smtClean="0">
                <a:hlinkClick r:id="rId2"/>
              </a:rPr>
              <a:t>Outdoor Sounds</a:t>
            </a:r>
            <a:r>
              <a:rPr lang="en-CA" dirty="0" smtClean="0"/>
              <a:t>” version as well</a:t>
            </a:r>
            <a:endParaRPr lang="en-CA" dirty="0"/>
          </a:p>
        </p:txBody>
      </p:sp>
    </p:spTree>
    <p:extLst>
      <p:ext uri="{BB962C8B-B14F-4D97-AF65-F5344CB8AC3E}">
        <p14:creationId xmlns:p14="http://schemas.microsoft.com/office/powerpoint/2010/main" val="92701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114550"/>
            <a:ext cx="1295400" cy="1219200"/>
          </a:xfrm>
          <a:prstGeom prst="rect">
            <a:avLst/>
          </a:prstGeom>
        </p:spPr>
      </p:pic>
      <p:sp>
        <p:nvSpPr>
          <p:cNvPr id="2" name="Title 1"/>
          <p:cNvSpPr>
            <a:spLocks noGrp="1"/>
          </p:cNvSpPr>
          <p:nvPr>
            <p:ph type="title"/>
          </p:nvPr>
        </p:nvSpPr>
        <p:spPr>
          <a:xfrm>
            <a:off x="352425" y="0"/>
            <a:ext cx="3429000" cy="1371600"/>
          </a:xfrm>
        </p:spPr>
        <p:txBody>
          <a:bodyPr/>
          <a:lstStyle/>
          <a:p>
            <a:r>
              <a:rPr lang="en-US" b="1" dirty="0" smtClean="0">
                <a:latin typeface="Lucida Sans" panose="020B0602030504020204" pitchFamily="34" charset="0"/>
              </a:rPr>
              <a:t>How to Play</a:t>
            </a:r>
            <a:endParaRPr lang="en-US" b="1" dirty="0">
              <a:latin typeface="Lucida Sans" panose="020B0602030504020204" pitchFamily="34" charset="0"/>
            </a:endParaRPr>
          </a:p>
        </p:txBody>
      </p:sp>
      <p:sp>
        <p:nvSpPr>
          <p:cNvPr id="3" name="Content Placeholder 2"/>
          <p:cNvSpPr>
            <a:spLocks noGrp="1"/>
          </p:cNvSpPr>
          <p:nvPr>
            <p:ph idx="1"/>
          </p:nvPr>
        </p:nvSpPr>
        <p:spPr>
          <a:xfrm>
            <a:off x="352425" y="1524318"/>
            <a:ext cx="7620000" cy="4810125"/>
          </a:xfrm>
        </p:spPr>
        <p:txBody>
          <a:bodyPr>
            <a:normAutofit fontScale="85000" lnSpcReduction="10000"/>
          </a:bodyPr>
          <a:lstStyle/>
          <a:p>
            <a:r>
              <a:rPr lang="en-US" dirty="0" smtClean="0">
                <a:latin typeface="Lucida Sans" panose="020B0602030504020204" pitchFamily="34" charset="0"/>
              </a:rPr>
              <a:t>In this activity, the object of the game is to identify the sound played on an audio clip.</a:t>
            </a:r>
          </a:p>
          <a:p>
            <a:r>
              <a:rPr lang="en-US" b="0" dirty="0" smtClean="0">
                <a:latin typeface="Lucida Sans" panose="020B0602030504020204" pitchFamily="34" charset="0"/>
              </a:rPr>
              <a:t>Ensure the volume is on and turned up on your computer or device.</a:t>
            </a:r>
          </a:p>
          <a:p>
            <a:r>
              <a:rPr lang="en-US" b="0" dirty="0" smtClean="0">
                <a:latin typeface="Lucida Sans" panose="020B0602030504020204" pitchFamily="34" charset="0"/>
              </a:rPr>
              <a:t>Click on the sound image.</a:t>
            </a:r>
          </a:p>
          <a:p>
            <a:r>
              <a:rPr lang="en-US" b="0" dirty="0" smtClean="0">
                <a:latin typeface="Lucida Sans" panose="020B0602030504020204" pitchFamily="34" charset="0"/>
              </a:rPr>
              <a:t>An audio clip will play.</a:t>
            </a:r>
          </a:p>
          <a:p>
            <a:r>
              <a:rPr lang="en-US" b="0" dirty="0" smtClean="0">
                <a:latin typeface="Lucida Sans" panose="020B0602030504020204" pitchFamily="34" charset="0"/>
              </a:rPr>
              <a:t>Try to identify what the sound is. You can write your answer down if you wish.</a:t>
            </a:r>
          </a:p>
          <a:p>
            <a:r>
              <a:rPr lang="en-US" b="0" dirty="0" smtClean="0">
                <a:latin typeface="Lucida Sans" panose="020B0602030504020204" pitchFamily="34" charset="0"/>
              </a:rPr>
              <a:t>Click on the sound image again if you wish to replay the sound.</a:t>
            </a:r>
          </a:p>
          <a:p>
            <a:r>
              <a:rPr lang="en-US" b="0" dirty="0" smtClean="0">
                <a:latin typeface="Lucida Sans" panose="020B0602030504020204" pitchFamily="34" charset="0"/>
              </a:rPr>
              <a:t>To show the answer, click anywhere on the screen (other than the sound image).</a:t>
            </a:r>
          </a:p>
          <a:p>
            <a:r>
              <a:rPr lang="en-US" b="0" dirty="0" smtClean="0">
                <a:latin typeface="Lucida Sans" panose="020B0602030504020204" pitchFamily="34" charset="0"/>
              </a:rPr>
              <a:t>Click the page again to go to the next sound and repeat.</a:t>
            </a:r>
          </a:p>
          <a:p>
            <a:r>
              <a:rPr lang="en-US" dirty="0" smtClean="0">
                <a:latin typeface="Lucida Sans" panose="020B0602030504020204" pitchFamily="34" charset="0"/>
              </a:rPr>
              <a:t>Option: An answer key is listed at the end of the presentation. You could print off these words (without the number) and cut out as individual pieces, then use them to help decide on what the sound could be.</a:t>
            </a:r>
            <a:endParaRPr lang="en-US" dirty="0">
              <a:latin typeface="Lucida Sans" panose="020B0602030504020204" pitchFamily="34" charset="0"/>
            </a:endParaRPr>
          </a:p>
        </p:txBody>
      </p:sp>
    </p:spTree>
    <p:extLst>
      <p:ext uri="{BB962C8B-B14F-4D97-AF65-F5344CB8AC3E}">
        <p14:creationId xmlns:p14="http://schemas.microsoft.com/office/powerpoint/2010/main" val="88445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71789"/>
            <a:ext cx="7277100" cy="1028700"/>
          </a:xfrm>
        </p:spPr>
        <p:txBody>
          <a:bodyPr>
            <a:normAutofit/>
          </a:bodyPr>
          <a:lstStyle/>
          <a:p>
            <a:pPr algn="ctr"/>
            <a:r>
              <a:rPr lang="en-US" dirty="0" smtClean="0">
                <a:latin typeface="Lucida Sans" panose="020B0602030504020204" pitchFamily="34" charset="0"/>
              </a:rPr>
              <a:t>Find Us on </a:t>
            </a:r>
            <a:r>
              <a:rPr lang="en-US" dirty="0">
                <a:latin typeface="Lucida Sans" panose="020B0602030504020204" pitchFamily="34" charset="0"/>
              </a:rPr>
              <a:t>t</a:t>
            </a:r>
            <a:r>
              <a:rPr lang="en-US" dirty="0" smtClean="0">
                <a:latin typeface="Lucida Sans" panose="020B0602030504020204" pitchFamily="34" charset="0"/>
              </a:rPr>
              <a:t>he Web</a:t>
            </a:r>
            <a:endParaRPr lang="en-US" dirty="0">
              <a:latin typeface="Lucida Sans" panose="020B0602030504020204" pitchFamily="34" charset="0"/>
            </a:endParaRPr>
          </a:p>
        </p:txBody>
      </p:sp>
      <p:sp>
        <p:nvSpPr>
          <p:cNvPr id="3" name="Content Placeholder 2"/>
          <p:cNvSpPr>
            <a:spLocks noGrp="1"/>
          </p:cNvSpPr>
          <p:nvPr>
            <p:ph idx="1"/>
          </p:nvPr>
        </p:nvSpPr>
        <p:spPr>
          <a:xfrm>
            <a:off x="2998695" y="2194324"/>
            <a:ext cx="4558553" cy="3280172"/>
          </a:xfrm>
        </p:spPr>
        <p:txBody>
          <a:bodyPr>
            <a:normAutofit fontScale="77500" lnSpcReduction="20000"/>
          </a:bodyPr>
          <a:lstStyle/>
          <a:p>
            <a:pPr marL="0" indent="0">
              <a:buNone/>
            </a:pPr>
            <a:r>
              <a:rPr lang="en-US" dirty="0" smtClean="0">
                <a:latin typeface="Lucida Sans" panose="020B0602030504020204" pitchFamily="34" charset="0"/>
              </a:rPr>
              <a:t>For more information, resources and helpful videos visit the McCormick Care Group “</a:t>
            </a:r>
            <a:r>
              <a:rPr lang="en-US" dirty="0" smtClean="0">
                <a:latin typeface="Lucida Sans" panose="020B0602030504020204" pitchFamily="34" charset="0"/>
                <a:hlinkClick r:id="rId2"/>
              </a:rPr>
              <a:t>Caregiver’s Corner</a:t>
            </a:r>
            <a:r>
              <a:rPr lang="en-US" dirty="0" smtClean="0">
                <a:latin typeface="Lucida Sans" panose="020B0602030504020204" pitchFamily="34" charset="0"/>
              </a:rPr>
              <a:t>” website </a:t>
            </a:r>
          </a:p>
          <a:p>
            <a:endParaRPr lang="en-US" dirty="0">
              <a:latin typeface="Lucida Sans" panose="020B0602030504020204" pitchFamily="34" charset="0"/>
            </a:endParaRPr>
          </a:p>
          <a:p>
            <a:pPr marL="0" indent="0">
              <a:buNone/>
            </a:pPr>
            <a:r>
              <a:rPr lang="en-US" dirty="0" smtClean="0">
                <a:latin typeface="Lucida Sans" panose="020B0602030504020204" pitchFamily="34" charset="0"/>
              </a:rPr>
              <a:t>Like us on Facebook</a:t>
            </a:r>
            <a:br>
              <a:rPr lang="en-US" dirty="0" smtClean="0">
                <a:latin typeface="Lucida Sans" panose="020B0602030504020204" pitchFamily="34" charset="0"/>
              </a:rPr>
            </a:br>
            <a:r>
              <a:rPr lang="en-US" dirty="0" smtClean="0">
                <a:latin typeface="Lucida Sans" panose="020B0602030504020204" pitchFamily="34" charset="0"/>
              </a:rPr>
              <a:t>“</a:t>
            </a:r>
            <a:r>
              <a:rPr lang="en-US" dirty="0" smtClean="0">
                <a:latin typeface="Lucida Sans" panose="020B0602030504020204" pitchFamily="34" charset="0"/>
                <a:hlinkClick r:id="rId3"/>
              </a:rPr>
              <a:t>McCormick Dementia Services</a:t>
            </a:r>
            <a:r>
              <a:rPr lang="en-US" dirty="0" smtClean="0">
                <a:latin typeface="Lucida Sans" panose="020B0602030504020204" pitchFamily="34" charset="0"/>
              </a:rPr>
              <a:t>”</a:t>
            </a:r>
          </a:p>
          <a:p>
            <a:endParaRPr lang="en-US" dirty="0">
              <a:latin typeface="Lucida Sans" panose="020B0602030504020204" pitchFamily="34" charset="0"/>
            </a:endParaRPr>
          </a:p>
          <a:p>
            <a:pPr marL="0" indent="0">
              <a:buNone/>
            </a:pPr>
            <a:r>
              <a:rPr lang="en-US" dirty="0" smtClean="0">
                <a:latin typeface="Lucida Sans" panose="020B0602030504020204" pitchFamily="34" charset="0"/>
              </a:rPr>
              <a:t>Subscribe to our YouTube channel “</a:t>
            </a:r>
            <a:r>
              <a:rPr lang="en-US" dirty="0" smtClean="0">
                <a:latin typeface="Lucida Sans" panose="020B0602030504020204" pitchFamily="34" charset="0"/>
                <a:hlinkClick r:id="rId4"/>
              </a:rPr>
              <a:t>McCormick Care Group</a:t>
            </a:r>
            <a:r>
              <a:rPr lang="en-US" dirty="0" smtClean="0">
                <a:latin typeface="Lucida Sans" panose="020B0602030504020204" pitchFamily="34" charset="0"/>
              </a:rPr>
              <a:t>”</a:t>
            </a:r>
            <a:endParaRPr lang="en-US" dirty="0">
              <a:latin typeface="Lucida Sans" panose="020B0602030504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6235" y="3521522"/>
            <a:ext cx="1243877" cy="6257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8996" y="4381004"/>
            <a:ext cx="1338358" cy="100454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567" y="2194322"/>
            <a:ext cx="1781213" cy="633608"/>
          </a:xfrm>
          <a:prstGeom prst="rect">
            <a:avLst/>
          </a:prstGeom>
        </p:spPr>
      </p:pic>
    </p:spTree>
    <p:extLst>
      <p:ext uri="{BB962C8B-B14F-4D97-AF65-F5344CB8AC3E}">
        <p14:creationId xmlns:p14="http://schemas.microsoft.com/office/powerpoint/2010/main" val="223189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9339"/>
            <a:ext cx="7772400" cy="1358941"/>
          </a:xfrm>
        </p:spPr>
        <p:txBody>
          <a:bodyPr/>
          <a:lstStyle/>
          <a:p>
            <a:r>
              <a:rPr lang="en-US" dirty="0">
                <a:latin typeface="Lucida Sans" panose="020B0602030504020204" pitchFamily="34" charset="0"/>
              </a:rPr>
              <a:t>Sounds at Home</a:t>
            </a:r>
            <a:endParaRPr lang="en-CA" dirty="0">
              <a:latin typeface="Lucida Sans" panose="020B0602030504020204" pitchFamily="34" charset="0"/>
            </a:endParaRPr>
          </a:p>
        </p:txBody>
      </p:sp>
      <p:pic>
        <p:nvPicPr>
          <p:cNvPr id="4" name="Picture 3"/>
          <p:cNvPicPr>
            <a:picLocks noChangeAspect="1"/>
          </p:cNvPicPr>
          <p:nvPr/>
        </p:nvPicPr>
        <p:blipFill>
          <a:blip r:embed="rId2"/>
          <a:stretch>
            <a:fillRect/>
          </a:stretch>
        </p:blipFill>
        <p:spPr>
          <a:xfrm>
            <a:off x="0" y="4224295"/>
            <a:ext cx="9144000" cy="3276330"/>
          </a:xfrm>
          <a:prstGeom prst="rect">
            <a:avLst/>
          </a:prstGeom>
        </p:spPr>
      </p:pic>
      <p:pic>
        <p:nvPicPr>
          <p:cNvPr id="5" name="Picture 4"/>
          <p:cNvPicPr>
            <a:picLocks noChangeAspect="1"/>
          </p:cNvPicPr>
          <p:nvPr/>
        </p:nvPicPr>
        <p:blipFill>
          <a:blip r:embed="rId3"/>
          <a:stretch>
            <a:fillRect/>
          </a:stretch>
        </p:blipFill>
        <p:spPr>
          <a:xfrm rot="20385345">
            <a:off x="254311" y="936607"/>
            <a:ext cx="3828133" cy="2153325"/>
          </a:xfrm>
          <a:prstGeom prst="rect">
            <a:avLst/>
          </a:prstGeom>
          <a:effectLst>
            <a:softEdge rad="114300"/>
          </a:effectLst>
        </p:spPr>
      </p:pic>
    </p:spTree>
    <p:extLst>
      <p:ext uri="{BB962C8B-B14F-4D97-AF65-F5344CB8AC3E}">
        <p14:creationId xmlns:p14="http://schemas.microsoft.com/office/powerpoint/2010/main" val="115715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380" y="4924165"/>
            <a:ext cx="7886700" cy="1325563"/>
          </a:xfrm>
        </p:spPr>
        <p:txBody>
          <a:bodyPr/>
          <a:lstStyle/>
          <a:p>
            <a:pPr algn="ctr"/>
            <a:r>
              <a:rPr lang="en-US" dirty="0">
                <a:latin typeface="Lucida Sans" panose="020B0602030504020204" pitchFamily="34" charset="0"/>
              </a:rPr>
              <a:t>Clock chiming</a:t>
            </a:r>
            <a:endParaRPr lang="en-CA" dirty="0">
              <a:latin typeface="Lucida Sans" panose="020B0602030504020204" pitchFamily="34" charset="0"/>
            </a:endParaRPr>
          </a:p>
        </p:txBody>
      </p:sp>
      <p:pic>
        <p:nvPicPr>
          <p:cNvPr id="4" name="02 Clock Chim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0" y="1683345"/>
            <a:ext cx="3050319" cy="3050319"/>
          </a:xfrm>
          <a:prstGeom prst="rect">
            <a:avLst/>
          </a:prstGeo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16035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51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92" y="4778975"/>
            <a:ext cx="7886700" cy="1325563"/>
          </a:xfrm>
        </p:spPr>
        <p:txBody>
          <a:bodyPr/>
          <a:lstStyle/>
          <a:p>
            <a:pPr algn="ctr"/>
            <a:r>
              <a:rPr lang="en-US" dirty="0">
                <a:latin typeface="Lucida Sans" panose="020B0602030504020204" pitchFamily="34" charset="0"/>
              </a:rPr>
              <a:t>Pouring soda in a glass</a:t>
            </a:r>
            <a:endParaRPr lang="en-CA" dirty="0">
              <a:latin typeface="Lucida Sans" panose="020B0602030504020204" pitchFamily="34" charset="0"/>
              <a:cs typeface="Calibri Light" panose="020F0302020204030204"/>
            </a:endParaRPr>
          </a:p>
        </p:txBody>
      </p:sp>
      <p:pic>
        <p:nvPicPr>
          <p:cNvPr id="4" name="03 Pouring soda in a glas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2914650" y="1743555"/>
            <a:ext cx="3035420" cy="3035420"/>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37878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754"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93" y="4606447"/>
            <a:ext cx="7886700" cy="1325563"/>
          </a:xfrm>
        </p:spPr>
        <p:txBody>
          <a:bodyPr/>
          <a:lstStyle/>
          <a:p>
            <a:pPr algn="ctr"/>
            <a:r>
              <a:rPr lang="en-US" dirty="0">
                <a:latin typeface="Lucida Sans" panose="020B0602030504020204" pitchFamily="34" charset="0"/>
              </a:rPr>
              <a:t>Hairdryer</a:t>
            </a:r>
            <a:endParaRPr lang="en-CA" dirty="0">
              <a:latin typeface="Lucida Sans" panose="020B0602030504020204" pitchFamily="34" charset="0"/>
            </a:endParaRPr>
          </a:p>
        </p:txBody>
      </p:sp>
      <p:pic>
        <p:nvPicPr>
          <p:cNvPr id="4" name="04 Hairdryer">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152776" y="1567852"/>
            <a:ext cx="3251798" cy="3251798"/>
          </a:xfrm>
        </p:spPr>
      </p:pic>
      <p:sp>
        <p:nvSpPr>
          <p:cNvPr id="5" name="Rectangle 4"/>
          <p:cNvSpPr/>
          <p:nvPr/>
        </p:nvSpPr>
        <p:spPr>
          <a:xfrm>
            <a:off x="1044096"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12282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98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18" y="4577692"/>
            <a:ext cx="7886700" cy="1325563"/>
          </a:xfrm>
        </p:spPr>
        <p:txBody>
          <a:bodyPr/>
          <a:lstStyle/>
          <a:p>
            <a:pPr algn="ctr"/>
            <a:r>
              <a:rPr lang="en-US" dirty="0">
                <a:latin typeface="Lucida Sans" panose="020B0602030504020204" pitchFamily="34" charset="0"/>
              </a:rPr>
              <a:t>Doorbell</a:t>
            </a:r>
            <a:endParaRPr lang="en-CA" dirty="0">
              <a:latin typeface="Lucida Sans" panose="020B0602030504020204" pitchFamily="34" charset="0"/>
            </a:endParaRPr>
          </a:p>
        </p:txBody>
      </p:sp>
      <p:pic>
        <p:nvPicPr>
          <p:cNvPr id="4" name="05 Doorbell">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019426" y="1651553"/>
            <a:ext cx="2926140" cy="2926140"/>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14422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302"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24" y="4577692"/>
            <a:ext cx="7886700" cy="1325563"/>
          </a:xfrm>
        </p:spPr>
        <p:txBody>
          <a:bodyPr/>
          <a:lstStyle/>
          <a:p>
            <a:pPr algn="ctr"/>
            <a:r>
              <a:rPr lang="en-US" dirty="0">
                <a:latin typeface="Lucida Sans" panose="020B0602030504020204" pitchFamily="34" charset="0"/>
              </a:rPr>
              <a:t>Tea kettle whistling</a:t>
            </a:r>
            <a:endParaRPr lang="en-CA" dirty="0">
              <a:latin typeface="Lucida Sans" panose="020B0602030504020204" pitchFamily="34" charset="0"/>
            </a:endParaRPr>
          </a:p>
        </p:txBody>
      </p:sp>
      <p:pic>
        <p:nvPicPr>
          <p:cNvPr id="4" name="06 Tea kettle whistling">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223224" y="1724025"/>
            <a:ext cx="2958501" cy="2958501"/>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40150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47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24" y="4620824"/>
            <a:ext cx="7886700" cy="1325563"/>
          </a:xfrm>
        </p:spPr>
        <p:txBody>
          <a:bodyPr/>
          <a:lstStyle/>
          <a:p>
            <a:pPr algn="ctr"/>
            <a:r>
              <a:rPr lang="en-US" dirty="0">
                <a:latin typeface="Lucida Sans" panose="020B0602030504020204" pitchFamily="34" charset="0"/>
              </a:rPr>
              <a:t>Water running in a sink</a:t>
            </a:r>
            <a:endParaRPr lang="en-CA" dirty="0">
              <a:latin typeface="Lucida Sans" panose="020B0602030504020204" pitchFamily="34" charset="0"/>
            </a:endParaRPr>
          </a:p>
        </p:txBody>
      </p:sp>
      <p:pic>
        <p:nvPicPr>
          <p:cNvPr id="4" name="07 Water running in a sink">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2943225" y="1657350"/>
            <a:ext cx="3114675" cy="3114675"/>
          </a:xfrm>
        </p:spPr>
      </p:pic>
      <p:sp>
        <p:nvSpPr>
          <p:cNvPr id="5" name="Rectangle 4"/>
          <p:cNvSpPr/>
          <p:nvPr/>
        </p:nvSpPr>
        <p:spPr>
          <a:xfrm>
            <a:off x="1015521" y="322747"/>
            <a:ext cx="720261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rPr>
              <a:t>Name that sound… </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Lucida Sans" panose="020B0602030504020204" pitchFamily="34" charset="0"/>
            </a:endParaRPr>
          </a:p>
        </p:txBody>
      </p:sp>
    </p:spTree>
    <p:extLst>
      <p:ext uri="{BB962C8B-B14F-4D97-AF65-F5344CB8AC3E}">
        <p14:creationId xmlns:p14="http://schemas.microsoft.com/office/powerpoint/2010/main" val="9017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00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E8499B32BF9740BC2ECC4CCD09BA08" ma:contentTypeVersion="0" ma:contentTypeDescription="Create a new document." ma:contentTypeScope="" ma:versionID="7627d371cd0c17b1a1fac8ad1d4bd57a">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806B9-17DD-4B84-A05A-0F4FC8F73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0616D3-3940-4FE2-AC06-0DB47B11159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761EF3A-1C5F-4BD7-99E4-317ACC09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TotalTime>
  <Words>381</Words>
  <Application>Microsoft Office PowerPoint</Application>
  <PresentationFormat>On-screen Show (4:3)</PresentationFormat>
  <Paragraphs>64</Paragraphs>
  <Slides>20</Slides>
  <Notes>0</Notes>
  <HiddenSlides>0</HiddenSlides>
  <MMClips>14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Candara</vt:lpstr>
      <vt:lpstr>Lucida Sans</vt:lpstr>
      <vt:lpstr>Office Theme</vt:lpstr>
      <vt:lpstr>Custom Design</vt:lpstr>
      <vt:lpstr>Essential</vt:lpstr>
      <vt:lpstr>PowerPoint Presentation</vt:lpstr>
      <vt:lpstr>How to Play</vt:lpstr>
      <vt:lpstr>Sounds at Home</vt:lpstr>
      <vt:lpstr>Clock chiming</vt:lpstr>
      <vt:lpstr>Pouring soda in a glass</vt:lpstr>
      <vt:lpstr>Hairdryer</vt:lpstr>
      <vt:lpstr>Doorbell</vt:lpstr>
      <vt:lpstr>Tea kettle whistling</vt:lpstr>
      <vt:lpstr>Water running in a sink</vt:lpstr>
      <vt:lpstr>Telephone ringing</vt:lpstr>
      <vt:lpstr>Fire crackling in a fire place</vt:lpstr>
      <vt:lpstr>Ice dropping into a glass </vt:lpstr>
      <vt:lpstr>Vacuum</vt:lpstr>
      <vt:lpstr>Toilet flushing</vt:lpstr>
      <vt:lpstr>Lightbulb breaking</vt:lpstr>
      <vt:lpstr>Door opening/ door closing</vt:lpstr>
      <vt:lpstr>Water running in a shower</vt:lpstr>
      <vt:lpstr>Answer Key – Indoor Sounds</vt:lpstr>
      <vt:lpstr>If you liked this game… </vt:lpstr>
      <vt:lpstr>Find Us on the Web</vt:lpstr>
    </vt:vector>
  </TitlesOfParts>
  <Company>McCormick 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Stirling</dc:creator>
  <cp:lastModifiedBy>Becky Clark</cp:lastModifiedBy>
  <cp:revision>72</cp:revision>
  <dcterms:created xsi:type="dcterms:W3CDTF">2020-04-03T21:09:37Z</dcterms:created>
  <dcterms:modified xsi:type="dcterms:W3CDTF">2020-05-15T15:32:16Z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0x01010017E8499B32BF9740BC2ECC4CCD09BA08</vt:lpwstr>
  </property>
</Properties>
</file>