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Lst>
  <p:sldIdLst>
    <p:sldId id="257" r:id="rId4"/>
    <p:sldId id="298" r:id="rId5"/>
    <p:sldId id="256" r:id="rId6"/>
    <p:sldId id="286"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7" r:id="rId36"/>
    <p:sldId id="288" r:id="rId37"/>
    <p:sldId id="289" r:id="rId38"/>
    <p:sldId id="290" r:id="rId39"/>
    <p:sldId id="291" r:id="rId40"/>
    <p:sldId id="292" r:id="rId41"/>
    <p:sldId id="293" r:id="rId42"/>
    <p:sldId id="294" r:id="rId43"/>
    <p:sldId id="295" r:id="rId44"/>
    <p:sldId id="296" r:id="rId45"/>
    <p:sldId id="297" r:id="rId46"/>
    <p:sldId id="300" r:id="rId47"/>
    <p:sldId id="301" r:id="rId48"/>
    <p:sldId id="302"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01" d="100"/>
          <a:sy n="101" d="100"/>
        </p:scale>
        <p:origin x="126"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AFA9BE-DE7D-4298-BCB8-A1594971598D}" type="datetimeFigureOut">
              <a:rPr lang="en-CA" smtClean="0"/>
              <a:t>15/05/2020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2D1A87-D808-4D88-B726-DFCE2A3E0B4B}" type="slidenum">
              <a:rPr lang="en-CA" smtClean="0"/>
              <a:t>‹#›</a:t>
            </a:fld>
            <a:endParaRPr lang="en-CA"/>
          </a:p>
        </p:txBody>
      </p:sp>
    </p:spTree>
    <p:extLst>
      <p:ext uri="{BB962C8B-B14F-4D97-AF65-F5344CB8AC3E}">
        <p14:creationId xmlns:p14="http://schemas.microsoft.com/office/powerpoint/2010/main" val="1370879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AFA9BE-DE7D-4298-BCB8-A1594971598D}" type="datetimeFigureOut">
              <a:rPr lang="en-CA" smtClean="0"/>
              <a:t>15/05/2020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2D1A87-D808-4D88-B726-DFCE2A3E0B4B}" type="slidenum">
              <a:rPr lang="en-CA" smtClean="0"/>
              <a:t>‹#›</a:t>
            </a:fld>
            <a:endParaRPr lang="en-CA"/>
          </a:p>
        </p:txBody>
      </p:sp>
    </p:spTree>
    <p:extLst>
      <p:ext uri="{BB962C8B-B14F-4D97-AF65-F5344CB8AC3E}">
        <p14:creationId xmlns:p14="http://schemas.microsoft.com/office/powerpoint/2010/main" val="2707783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AFA9BE-DE7D-4298-BCB8-A1594971598D}" type="datetimeFigureOut">
              <a:rPr lang="en-CA" smtClean="0"/>
              <a:t>15/05/2020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2D1A87-D808-4D88-B726-DFCE2A3E0B4B}" type="slidenum">
              <a:rPr lang="en-CA" smtClean="0"/>
              <a:t>‹#›</a:t>
            </a:fld>
            <a:endParaRPr lang="en-CA"/>
          </a:p>
        </p:txBody>
      </p:sp>
    </p:spTree>
    <p:extLst>
      <p:ext uri="{BB962C8B-B14F-4D97-AF65-F5344CB8AC3E}">
        <p14:creationId xmlns:p14="http://schemas.microsoft.com/office/powerpoint/2010/main" val="3742514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3AB272B-D009-5F41-88D4-840413FDAA11}" type="datetimeFigureOut">
              <a:rPr lang="en-US">
                <a:solidFill>
                  <a:prstClr val="black"/>
                </a:solidFill>
              </a:rPr>
              <a:pPr/>
              <a:t>5/15/2020</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D2498F9-548A-7C4B-A582-C3E966E38B8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56095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17D0EFEE-2756-4A20-BF2A-63F0A94F99AC}" type="datetime4">
              <a:rPr lang="en-US" smtClean="0">
                <a:solidFill>
                  <a:prstClr val="black"/>
                </a:solidFill>
              </a:rPr>
              <a:pPr/>
              <a:t>May 15, 2020</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F38DF745-7D3F-47F4-83A3-874385CFAA69}"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587444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33F43-3E86-47E4-BFBB-2476D384E1C6}" type="datetime4">
              <a:rPr lang="en-US" smtClean="0">
                <a:solidFill>
                  <a:prstClr val="black"/>
                </a:solidFill>
              </a:rPr>
              <a:pPr/>
              <a:t>May 15, 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F38DF745-7D3F-47F4-83A3-874385CFAA69}"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008722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63D831-56C1-49CF-8EF7-8B9A98402BCD}" type="datetime4">
              <a:rPr lang="en-US" smtClean="0">
                <a:solidFill>
                  <a:prstClr val="black"/>
                </a:solidFill>
              </a:rPr>
              <a:pPr/>
              <a:t>May 15, 2020</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F38DF745-7D3F-47F4-83A3-874385CFAA69}"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680998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EA923-9BEE-48CE-9F28-5B525F399BAD}" type="datetime4">
              <a:rPr lang="en-US" smtClean="0">
                <a:solidFill>
                  <a:prstClr val="black"/>
                </a:solidFill>
              </a:rPr>
              <a:pPr/>
              <a:t>May 15, 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solidFill>
                  <a:prstClr val="black"/>
                </a:solidFill>
              </a:rPr>
              <a:pPr/>
              <a:t>‹#›</a:t>
            </a:fld>
            <a:endParaRPr lang="en-US" dirty="0">
              <a:solidFill>
                <a:prstClr val="black"/>
              </a:solidFill>
            </a:endParaRPr>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1" name="Rectangle 10"/>
          <p:cNvSpPr/>
          <p:nvPr userDrawn="1"/>
        </p:nvSpPr>
        <p:spPr>
          <a:xfrm>
            <a:off x="9001124" y="0"/>
            <a:ext cx="142876" cy="1056551"/>
          </a:xfrm>
          <a:prstGeom prst="rect">
            <a:avLst/>
          </a:prstGeom>
          <a:solidFill>
            <a:srgbClr val="CD4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userDrawn="1"/>
        </p:nvSpPr>
        <p:spPr>
          <a:xfrm>
            <a:off x="9001124" y="2109287"/>
            <a:ext cx="142876" cy="5572288"/>
          </a:xfrm>
          <a:prstGeom prst="rect">
            <a:avLst/>
          </a:prstGeom>
          <a:solidFill>
            <a:srgbClr val="096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ACC6">
                  <a:lumMod val="75000"/>
                </a:srgbClr>
              </a:solidFill>
            </a:endParaRPr>
          </a:p>
        </p:txBody>
      </p:sp>
      <p:sp>
        <p:nvSpPr>
          <p:cNvPr id="13" name="Rectangle 12"/>
          <p:cNvSpPr/>
          <p:nvPr userDrawn="1"/>
        </p:nvSpPr>
        <p:spPr>
          <a:xfrm>
            <a:off x="9001124" y="1052736"/>
            <a:ext cx="142876" cy="1056551"/>
          </a:xfrm>
          <a:prstGeom prst="rect">
            <a:avLst/>
          </a:prstGeom>
          <a:solidFill>
            <a:srgbClr val="8F1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4906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AFA9BE-DE7D-4298-BCB8-A1594971598D}" type="datetimeFigureOut">
              <a:rPr lang="en-CA" smtClean="0"/>
              <a:t>15/05/2020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2D1A87-D808-4D88-B726-DFCE2A3E0B4B}" type="slidenum">
              <a:rPr lang="en-CA" smtClean="0"/>
              <a:t>‹#›</a:t>
            </a:fld>
            <a:endParaRPr lang="en-CA"/>
          </a:p>
        </p:txBody>
      </p:sp>
    </p:spTree>
    <p:extLst>
      <p:ext uri="{BB962C8B-B14F-4D97-AF65-F5344CB8AC3E}">
        <p14:creationId xmlns:p14="http://schemas.microsoft.com/office/powerpoint/2010/main" val="1862208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AFA9BE-DE7D-4298-BCB8-A1594971598D}" type="datetimeFigureOut">
              <a:rPr lang="en-CA" smtClean="0"/>
              <a:t>15/05/2020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22D1A87-D808-4D88-B726-DFCE2A3E0B4B}" type="slidenum">
              <a:rPr lang="en-CA" smtClean="0"/>
              <a:t>‹#›</a:t>
            </a:fld>
            <a:endParaRPr lang="en-CA"/>
          </a:p>
        </p:txBody>
      </p:sp>
    </p:spTree>
    <p:extLst>
      <p:ext uri="{BB962C8B-B14F-4D97-AF65-F5344CB8AC3E}">
        <p14:creationId xmlns:p14="http://schemas.microsoft.com/office/powerpoint/2010/main" val="1191564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AFA9BE-DE7D-4298-BCB8-A1594971598D}" type="datetimeFigureOut">
              <a:rPr lang="en-CA" smtClean="0"/>
              <a:t>15/05/2020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22D1A87-D808-4D88-B726-DFCE2A3E0B4B}" type="slidenum">
              <a:rPr lang="en-CA" smtClean="0"/>
              <a:t>‹#›</a:t>
            </a:fld>
            <a:endParaRPr lang="en-CA"/>
          </a:p>
        </p:txBody>
      </p:sp>
    </p:spTree>
    <p:extLst>
      <p:ext uri="{BB962C8B-B14F-4D97-AF65-F5344CB8AC3E}">
        <p14:creationId xmlns:p14="http://schemas.microsoft.com/office/powerpoint/2010/main" val="1202172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AFA9BE-DE7D-4298-BCB8-A1594971598D}" type="datetimeFigureOut">
              <a:rPr lang="en-CA" smtClean="0"/>
              <a:t>15/05/2020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22D1A87-D808-4D88-B726-DFCE2A3E0B4B}" type="slidenum">
              <a:rPr lang="en-CA" smtClean="0"/>
              <a:t>‹#›</a:t>
            </a:fld>
            <a:endParaRPr lang="en-CA"/>
          </a:p>
        </p:txBody>
      </p:sp>
    </p:spTree>
    <p:extLst>
      <p:ext uri="{BB962C8B-B14F-4D97-AF65-F5344CB8AC3E}">
        <p14:creationId xmlns:p14="http://schemas.microsoft.com/office/powerpoint/2010/main" val="2116940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AFA9BE-DE7D-4298-BCB8-A1594971598D}" type="datetimeFigureOut">
              <a:rPr lang="en-CA" smtClean="0"/>
              <a:t>15/05/2020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22D1A87-D808-4D88-B726-DFCE2A3E0B4B}" type="slidenum">
              <a:rPr lang="en-CA" smtClean="0"/>
              <a:t>‹#›</a:t>
            </a:fld>
            <a:endParaRPr lang="en-CA"/>
          </a:p>
        </p:txBody>
      </p:sp>
    </p:spTree>
    <p:extLst>
      <p:ext uri="{BB962C8B-B14F-4D97-AF65-F5344CB8AC3E}">
        <p14:creationId xmlns:p14="http://schemas.microsoft.com/office/powerpoint/2010/main" val="3030569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AFA9BE-DE7D-4298-BCB8-A1594971598D}" type="datetimeFigureOut">
              <a:rPr lang="en-CA" smtClean="0"/>
              <a:t>15/05/2020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22D1A87-D808-4D88-B726-DFCE2A3E0B4B}" type="slidenum">
              <a:rPr lang="en-CA" smtClean="0"/>
              <a:t>‹#›</a:t>
            </a:fld>
            <a:endParaRPr lang="en-CA"/>
          </a:p>
        </p:txBody>
      </p:sp>
    </p:spTree>
    <p:extLst>
      <p:ext uri="{BB962C8B-B14F-4D97-AF65-F5344CB8AC3E}">
        <p14:creationId xmlns:p14="http://schemas.microsoft.com/office/powerpoint/2010/main" val="221862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AFA9BE-DE7D-4298-BCB8-A1594971598D}" type="datetimeFigureOut">
              <a:rPr lang="en-CA" smtClean="0"/>
              <a:t>15/05/2020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22D1A87-D808-4D88-B726-DFCE2A3E0B4B}" type="slidenum">
              <a:rPr lang="en-CA" smtClean="0"/>
              <a:t>‹#›</a:t>
            </a:fld>
            <a:endParaRPr lang="en-CA"/>
          </a:p>
        </p:txBody>
      </p:sp>
    </p:spTree>
    <p:extLst>
      <p:ext uri="{BB962C8B-B14F-4D97-AF65-F5344CB8AC3E}">
        <p14:creationId xmlns:p14="http://schemas.microsoft.com/office/powerpoint/2010/main" val="1949160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AFA9BE-DE7D-4298-BCB8-A1594971598D}" type="datetimeFigureOut">
              <a:rPr lang="en-CA" smtClean="0"/>
              <a:t>15/05/2020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22D1A87-D808-4D88-B726-DFCE2A3E0B4B}" type="slidenum">
              <a:rPr lang="en-CA" smtClean="0"/>
              <a:t>‹#›</a:t>
            </a:fld>
            <a:endParaRPr lang="en-CA"/>
          </a:p>
        </p:txBody>
      </p:sp>
    </p:spTree>
    <p:extLst>
      <p:ext uri="{BB962C8B-B14F-4D97-AF65-F5344CB8AC3E}">
        <p14:creationId xmlns:p14="http://schemas.microsoft.com/office/powerpoint/2010/main" val="1455666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FA9BE-DE7D-4298-BCB8-A1594971598D}" type="datetimeFigureOut">
              <a:rPr lang="en-CA" smtClean="0"/>
              <a:t>15/05/2020</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D1A87-D808-4D88-B726-DFCE2A3E0B4B}" type="slidenum">
              <a:rPr lang="en-CA" smtClean="0"/>
              <a:t>‹#›</a:t>
            </a:fld>
            <a:endParaRPr lang="en-CA"/>
          </a:p>
        </p:txBody>
      </p:sp>
    </p:spTree>
    <p:extLst>
      <p:ext uri="{BB962C8B-B14F-4D97-AF65-F5344CB8AC3E}">
        <p14:creationId xmlns:p14="http://schemas.microsoft.com/office/powerpoint/2010/main" val="3582851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MCG_Logo16_Services_Curv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318394"/>
            <a:ext cx="9144000" cy="2456688"/>
          </a:xfrm>
          <a:prstGeom prst="rect">
            <a:avLst/>
          </a:prstGeom>
        </p:spPr>
      </p:pic>
      <p:pic>
        <p:nvPicPr>
          <p:cNvPr id="3" name="Picture 2" descr="MCG_Logo16_Services_.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22540" y="614911"/>
            <a:ext cx="4497998" cy="2411414"/>
          </a:xfrm>
          <a:prstGeom prst="rect">
            <a:avLst/>
          </a:prstGeom>
        </p:spPr>
      </p:pic>
    </p:spTree>
    <p:extLst>
      <p:ext uri="{BB962C8B-B14F-4D97-AF65-F5344CB8AC3E}">
        <p14:creationId xmlns:p14="http://schemas.microsoft.com/office/powerpoint/2010/main" val="1238578634"/>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solidFill>
                  <a:prstClr val="black"/>
                </a:solidFill>
              </a:rPr>
              <a:pPr/>
              <a:t>May 15, 2020</a:t>
            </a:fld>
            <a:endParaRPr lang="en-US" dirty="0">
              <a:solidFill>
                <a:prstClr val="black"/>
              </a:solidFill>
            </a:endParaRPr>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solidFill>
                <a:prstClr val="black"/>
              </a:solidFill>
            </a:endParaRPr>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F38DF745-7D3F-47F4-83A3-874385CFAA69}" type="slidenum">
              <a:rPr lang="en-US" smtClean="0">
                <a:solidFill>
                  <a:srgbClr val="1F497D"/>
                </a:solidFill>
              </a:rPr>
              <a:pPr/>
              <a:t>‹#›</a:t>
            </a:fld>
            <a:endParaRPr lang="en-US" dirty="0">
              <a:solidFill>
                <a:srgbClr val="1F497D"/>
              </a:solidFill>
            </a:endParaRPr>
          </a:p>
        </p:txBody>
      </p:sp>
      <p:sp>
        <p:nvSpPr>
          <p:cNvPr id="7" name="Rectangle 6"/>
          <p:cNvSpPr/>
          <p:nvPr/>
        </p:nvSpPr>
        <p:spPr>
          <a:xfrm>
            <a:off x="9001124" y="0"/>
            <a:ext cx="142876" cy="1056551"/>
          </a:xfrm>
          <a:prstGeom prst="rect">
            <a:avLst/>
          </a:prstGeom>
          <a:solidFill>
            <a:srgbClr val="096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9001124" y="2109287"/>
            <a:ext cx="142876" cy="4748713"/>
          </a:xfrm>
          <a:prstGeom prst="rect">
            <a:avLst/>
          </a:prstGeom>
          <a:solidFill>
            <a:srgbClr val="CD4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BACC6">
                  <a:lumMod val="75000"/>
                </a:srgbClr>
              </a:solidFill>
            </a:endParaRPr>
          </a:p>
        </p:txBody>
      </p:sp>
      <p:sp>
        <p:nvSpPr>
          <p:cNvPr id="10" name="Rectangle 9"/>
          <p:cNvSpPr/>
          <p:nvPr userDrawn="1"/>
        </p:nvSpPr>
        <p:spPr>
          <a:xfrm>
            <a:off x="9001124" y="1052736"/>
            <a:ext cx="142876" cy="1056551"/>
          </a:xfrm>
          <a:prstGeom prst="rect">
            <a:avLst/>
          </a:prstGeom>
          <a:solidFill>
            <a:srgbClr val="8F1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descr="MCG_Logo16_Services_.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095302" y="5914995"/>
            <a:ext cx="1607373" cy="861725"/>
          </a:xfrm>
          <a:prstGeom prst="rect">
            <a:avLst/>
          </a:prstGeom>
        </p:spPr>
      </p:pic>
    </p:spTree>
    <p:extLst>
      <p:ext uri="{BB962C8B-B14F-4D97-AF65-F5344CB8AC3E}">
        <p14:creationId xmlns:p14="http://schemas.microsoft.com/office/powerpoint/2010/main" val="1997754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sldNum="0" hdr="0" ftr="0" dt="0"/>
  <p:txStyles>
    <p:titleStyle>
      <a:lvl1pPr algn="l" defTabSz="914400" rtl="0" eaLnBrk="1" latinLnBrk="0" hangingPunct="1">
        <a:spcBef>
          <a:spcPct val="0"/>
        </a:spcBef>
        <a:buNone/>
        <a:defRPr sz="3600" kern="1200" cap="none" spc="-60" baseline="0">
          <a:solidFill>
            <a:srgbClr val="096E79"/>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www.mccormickcaregroup.ca/mccormick-dementia-services-2-2/caregiverscorner/recreation/activity-ideas-how-to-at-home/cognitive-stimulation/"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facebook.com/mccormickdementiaservices/" TargetMode="External"/><Relationship Id="rId7" Type="http://schemas.openxmlformats.org/officeDocument/2006/relationships/image" Target="../media/image9.jpeg"/><Relationship Id="rId2" Type="http://schemas.openxmlformats.org/officeDocument/2006/relationships/hyperlink" Target="http://www.mccormickcaregroup.ca/caregiverscorner" TargetMode="Externa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www.youtube.com/channel/UCVilKIFCE43MygJ6JcmcqVw?view_as=subscriber"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6710" y="4621412"/>
            <a:ext cx="4631819" cy="954107"/>
          </a:xfrm>
          <a:prstGeom prst="rect">
            <a:avLst/>
          </a:prstGeom>
          <a:noFill/>
        </p:spPr>
        <p:txBody>
          <a:bodyPr wrap="square" rtlCol="0">
            <a:spAutoFit/>
          </a:bodyPr>
          <a:lstStyle/>
          <a:p>
            <a:pPr algn="ctr"/>
            <a:r>
              <a:rPr lang="en-CA" sz="2800" dirty="0" smtClean="0">
                <a:solidFill>
                  <a:prstClr val="black"/>
                </a:solidFill>
                <a:latin typeface="Lucida Sans" panose="020B0602030504020204" pitchFamily="34" charset="0"/>
              </a:rPr>
              <a:t>Name </a:t>
            </a:r>
            <a:r>
              <a:rPr lang="en-CA" sz="2800" dirty="0">
                <a:solidFill>
                  <a:prstClr val="black"/>
                </a:solidFill>
                <a:latin typeface="Lucida Sans" panose="020B0602030504020204" pitchFamily="34" charset="0"/>
              </a:rPr>
              <a:t>T</a:t>
            </a:r>
            <a:r>
              <a:rPr lang="en-CA" sz="2800" dirty="0" smtClean="0">
                <a:solidFill>
                  <a:prstClr val="black"/>
                </a:solidFill>
                <a:latin typeface="Lucida Sans" panose="020B0602030504020204" pitchFamily="34" charset="0"/>
              </a:rPr>
              <a:t>hat Sound</a:t>
            </a:r>
          </a:p>
          <a:p>
            <a:pPr algn="ctr"/>
            <a:r>
              <a:rPr lang="en-CA" sz="2800" dirty="0" smtClean="0">
                <a:solidFill>
                  <a:prstClr val="black"/>
                </a:solidFill>
                <a:latin typeface="Lucida Sans" panose="020B0602030504020204" pitchFamily="34" charset="0"/>
              </a:rPr>
              <a:t>Outdoor Edition</a:t>
            </a:r>
            <a:endParaRPr lang="en-CA" sz="2800" dirty="0">
              <a:solidFill>
                <a:prstClr val="black"/>
              </a:solidFill>
              <a:latin typeface="Lucida Sans" panose="020B0602030504020204" pitchFamily="34" charset="0"/>
            </a:endParaRPr>
          </a:p>
        </p:txBody>
      </p:sp>
    </p:spTree>
    <p:extLst>
      <p:ext uri="{BB962C8B-B14F-4D97-AF65-F5344CB8AC3E}">
        <p14:creationId xmlns:p14="http://schemas.microsoft.com/office/powerpoint/2010/main" val="1468987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Lucida Sans" panose="020B0602030504020204" pitchFamily="34" charset="0"/>
              </a:rPr>
              <a:t>H</a:t>
            </a:r>
            <a:r>
              <a:rPr lang="en-US" dirty="0" smtClean="0">
                <a:latin typeface="Lucida Sans" panose="020B0602030504020204" pitchFamily="34" charset="0"/>
              </a:rPr>
              <a:t>orse</a:t>
            </a:r>
            <a:endParaRPr lang="en-CA" dirty="0">
              <a:latin typeface="Lucida Sans" panose="020B0602030504020204" pitchFamily="34" charset="0"/>
            </a:endParaRPr>
          </a:p>
        </p:txBody>
      </p:sp>
      <p:pic>
        <p:nvPicPr>
          <p:cNvPr id="4" name="07 The Ole' Fishing Hole">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190875" y="2495550"/>
            <a:ext cx="2438400" cy="243840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108552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175"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Lucida Sans" panose="020B0602030504020204" pitchFamily="34" charset="0"/>
              </a:rPr>
              <a:t>R</a:t>
            </a:r>
            <a:r>
              <a:rPr lang="en-US" dirty="0" smtClean="0">
                <a:latin typeface="Lucida Sans" panose="020B0602030504020204" pitchFamily="34" charset="0"/>
              </a:rPr>
              <a:t>ooster</a:t>
            </a:r>
            <a:endParaRPr lang="en-CA" dirty="0">
              <a:latin typeface="Lucida Sans" panose="020B0602030504020204" pitchFamily="34" charset="0"/>
            </a:endParaRPr>
          </a:p>
        </p:txBody>
      </p:sp>
      <p:pic>
        <p:nvPicPr>
          <p:cNvPr id="4" name="08 Crawdaddy Creek">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133725" y="2371725"/>
            <a:ext cx="2486025" cy="2486025"/>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312483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028"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Lucida Sans" panose="020B0602030504020204" pitchFamily="34" charset="0"/>
              </a:rPr>
              <a:t>D</a:t>
            </a:r>
            <a:r>
              <a:rPr lang="en-US" dirty="0" smtClean="0">
                <a:latin typeface="Lucida Sans" panose="020B0602030504020204" pitchFamily="34" charset="0"/>
              </a:rPr>
              <a:t>ucks</a:t>
            </a:r>
            <a:endParaRPr lang="en-CA" dirty="0">
              <a:latin typeface="Lucida Sans" panose="020B0602030504020204" pitchFamily="34" charset="0"/>
            </a:endParaRPr>
          </a:p>
        </p:txBody>
      </p:sp>
      <p:pic>
        <p:nvPicPr>
          <p:cNvPr id="4" name="09 The Setup">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181350" y="2838450"/>
            <a:ext cx="2209800" cy="220980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258662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028"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Parrot</a:t>
            </a:r>
            <a:endParaRPr lang="en-CA" dirty="0">
              <a:latin typeface="Lucida Sans" panose="020B0602030504020204" pitchFamily="34" charset="0"/>
            </a:endParaRPr>
          </a:p>
        </p:txBody>
      </p:sp>
      <p:pic>
        <p:nvPicPr>
          <p:cNvPr id="4" name="10 That's A Wrap">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105150" y="2647950"/>
            <a:ext cx="2486025" cy="2486025"/>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56832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87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Mobile Phone</a:t>
            </a:r>
            <a:endParaRPr lang="en-CA" dirty="0">
              <a:latin typeface="Lucida Sans" panose="020B0602030504020204" pitchFamily="34" charset="0"/>
            </a:endParaRPr>
          </a:p>
        </p:txBody>
      </p:sp>
      <p:pic>
        <p:nvPicPr>
          <p:cNvPr id="4" name="11 On Your Tippy Toes">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171825" y="2590800"/>
            <a:ext cx="2371725" cy="2371725"/>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207772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792"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Car Alarm</a:t>
            </a:r>
            <a:endParaRPr lang="en-CA" dirty="0">
              <a:latin typeface="Lucida Sans" panose="020B0602030504020204" pitchFamily="34" charset="0"/>
            </a:endParaRPr>
          </a:p>
        </p:txBody>
      </p:sp>
      <p:pic>
        <p:nvPicPr>
          <p:cNvPr id="4" name="12 Road To Nowhere">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105150" y="2643188"/>
            <a:ext cx="2528887" cy="2528887"/>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78141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129"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Lucida Sans" panose="020B0602030504020204" pitchFamily="34" charset="0"/>
              </a:rPr>
              <a:t>T</a:t>
            </a:r>
            <a:r>
              <a:rPr lang="en-US" dirty="0" smtClean="0">
                <a:latin typeface="Lucida Sans" panose="020B0602030504020204" pitchFamily="34" charset="0"/>
              </a:rPr>
              <a:t>raffic</a:t>
            </a:r>
            <a:endParaRPr lang="en-CA" dirty="0">
              <a:latin typeface="Lucida Sans" panose="020B0602030504020204" pitchFamily="34" charset="0"/>
            </a:endParaRPr>
          </a:p>
        </p:txBody>
      </p:sp>
      <p:pic>
        <p:nvPicPr>
          <p:cNvPr id="4" name="13 Blackjack Shuffle">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171826" y="2543176"/>
            <a:ext cx="2152650" cy="215265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302716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044"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Lucida Sans" panose="020B0602030504020204" pitchFamily="34" charset="0"/>
              </a:rPr>
              <a:t>R</a:t>
            </a:r>
            <a:r>
              <a:rPr lang="en-US" dirty="0" smtClean="0">
                <a:latin typeface="Lucida Sans" panose="020B0602030504020204" pitchFamily="34" charset="0"/>
              </a:rPr>
              <a:t>ain</a:t>
            </a:r>
            <a:endParaRPr lang="en-CA" dirty="0">
              <a:latin typeface="Lucida Sans" panose="020B0602030504020204" pitchFamily="34" charset="0"/>
            </a:endParaRPr>
          </a:p>
        </p:txBody>
      </p:sp>
      <p:pic>
        <p:nvPicPr>
          <p:cNvPr id="4" name="14 On The Pickup">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038475" y="2552700"/>
            <a:ext cx="2457450" cy="245745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53291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63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Road Drill</a:t>
            </a:r>
            <a:endParaRPr lang="en-CA" dirty="0">
              <a:latin typeface="Lucida Sans" panose="020B0602030504020204" pitchFamily="34" charset="0"/>
            </a:endParaRPr>
          </a:p>
        </p:txBody>
      </p:sp>
      <p:pic>
        <p:nvPicPr>
          <p:cNvPr id="4" name="15 Big Daddy">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095625" y="2686050"/>
            <a:ext cx="2686050" cy="268605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156554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759"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Lucida Sans" panose="020B0602030504020204" pitchFamily="34" charset="0"/>
              </a:rPr>
              <a:t>M</a:t>
            </a:r>
            <a:r>
              <a:rPr lang="en-US" dirty="0" smtClean="0">
                <a:latin typeface="Lucida Sans" panose="020B0602030504020204" pitchFamily="34" charset="0"/>
              </a:rPr>
              <a:t>ower</a:t>
            </a:r>
            <a:endParaRPr lang="en-CA" dirty="0">
              <a:latin typeface="Lucida Sans" panose="020B0602030504020204" pitchFamily="34" charset="0"/>
            </a:endParaRPr>
          </a:p>
        </p:txBody>
      </p:sp>
      <p:pic>
        <p:nvPicPr>
          <p:cNvPr id="4" name="16 Giddee Up Partner">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828925" y="2257425"/>
            <a:ext cx="2590800" cy="259080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73290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97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2300" y="2343150"/>
            <a:ext cx="1295400" cy="1219200"/>
          </a:xfrm>
          <a:prstGeom prst="rect">
            <a:avLst/>
          </a:prstGeom>
        </p:spPr>
      </p:pic>
      <p:sp>
        <p:nvSpPr>
          <p:cNvPr id="2" name="Title 1"/>
          <p:cNvSpPr>
            <a:spLocks noGrp="1"/>
          </p:cNvSpPr>
          <p:nvPr>
            <p:ph type="title"/>
          </p:nvPr>
        </p:nvSpPr>
        <p:spPr/>
        <p:txBody>
          <a:bodyPr/>
          <a:lstStyle/>
          <a:p>
            <a:r>
              <a:rPr lang="en-US" b="1" dirty="0" smtClean="0">
                <a:latin typeface="Lucida Sans" panose="020B0602030504020204" pitchFamily="34" charset="0"/>
              </a:rPr>
              <a:t>How to Play</a:t>
            </a:r>
            <a:endParaRPr lang="en-US" b="1" dirty="0">
              <a:latin typeface="Lucida Sans" panose="020B0602030504020204" pitchFamily="34" charset="0"/>
            </a:endParaRPr>
          </a:p>
        </p:txBody>
      </p:sp>
      <p:sp>
        <p:nvSpPr>
          <p:cNvPr id="3" name="Content Placeholder 2"/>
          <p:cNvSpPr>
            <a:spLocks noGrp="1"/>
          </p:cNvSpPr>
          <p:nvPr>
            <p:ph idx="1"/>
          </p:nvPr>
        </p:nvSpPr>
        <p:spPr>
          <a:xfrm>
            <a:off x="161925" y="1524318"/>
            <a:ext cx="7620000" cy="4733925"/>
          </a:xfrm>
        </p:spPr>
        <p:txBody>
          <a:bodyPr>
            <a:normAutofit fontScale="85000" lnSpcReduction="10000"/>
          </a:bodyPr>
          <a:lstStyle/>
          <a:p>
            <a:r>
              <a:rPr lang="en-US" dirty="0" smtClean="0">
                <a:latin typeface="Lucida Sans" panose="020B0602030504020204" pitchFamily="34" charset="0"/>
              </a:rPr>
              <a:t>In this activity, the object of the game is to identify the sound played on an audio clip.</a:t>
            </a:r>
          </a:p>
          <a:p>
            <a:r>
              <a:rPr lang="en-US" b="0" dirty="0" smtClean="0">
                <a:latin typeface="Lucida Sans" panose="020B0602030504020204" pitchFamily="34" charset="0"/>
              </a:rPr>
              <a:t>Ensure the volume is on and turned up on your computer or device.</a:t>
            </a:r>
          </a:p>
          <a:p>
            <a:r>
              <a:rPr lang="en-US" b="0" dirty="0" smtClean="0">
                <a:latin typeface="Lucida Sans" panose="020B0602030504020204" pitchFamily="34" charset="0"/>
              </a:rPr>
              <a:t>Click on the sound image. </a:t>
            </a:r>
          </a:p>
          <a:p>
            <a:r>
              <a:rPr lang="en-US" b="0" dirty="0" smtClean="0">
                <a:latin typeface="Lucida Sans" panose="020B0602030504020204" pitchFamily="34" charset="0"/>
              </a:rPr>
              <a:t>An audio clip will play.</a:t>
            </a:r>
          </a:p>
          <a:p>
            <a:r>
              <a:rPr lang="en-US" b="0" dirty="0" smtClean="0">
                <a:latin typeface="Lucida Sans" panose="020B0602030504020204" pitchFamily="34" charset="0"/>
              </a:rPr>
              <a:t>Try to identify what the sound is. You can write your answer down if you wish.</a:t>
            </a:r>
          </a:p>
          <a:p>
            <a:r>
              <a:rPr lang="en-US" b="0" dirty="0" smtClean="0">
                <a:latin typeface="Lucida Sans" panose="020B0602030504020204" pitchFamily="34" charset="0"/>
              </a:rPr>
              <a:t>Click on the sound image again if you wish to replay the sound.</a:t>
            </a:r>
          </a:p>
          <a:p>
            <a:r>
              <a:rPr lang="en-US" b="0" dirty="0" smtClean="0">
                <a:latin typeface="Lucida Sans" panose="020B0602030504020204" pitchFamily="34" charset="0"/>
              </a:rPr>
              <a:t>To show the answer, click anywhere on the screen (other than the sound image).</a:t>
            </a:r>
          </a:p>
          <a:p>
            <a:r>
              <a:rPr lang="en-US" b="0" dirty="0" smtClean="0">
                <a:latin typeface="Lucida Sans" panose="020B0602030504020204" pitchFamily="34" charset="0"/>
              </a:rPr>
              <a:t>Click the page again to go to the next sound and repeat.</a:t>
            </a:r>
          </a:p>
          <a:p>
            <a:r>
              <a:rPr lang="en-US" dirty="0">
                <a:latin typeface="Lucida Sans" panose="020B0602030504020204" pitchFamily="34" charset="0"/>
              </a:rPr>
              <a:t>Option: An answer key is listed at the end of the presentation. You could print off these words (without the number) and cut out as individual pieces, then use them to help decide on what the sound could be </a:t>
            </a:r>
            <a:r>
              <a:rPr lang="en-US" dirty="0" smtClean="0">
                <a:latin typeface="Lucida Sans" panose="020B0602030504020204" pitchFamily="34" charset="0"/>
              </a:rPr>
              <a:t>.</a:t>
            </a:r>
            <a:endParaRPr lang="en-US" dirty="0">
              <a:latin typeface="Lucida Sans" panose="020B0602030504020204" pitchFamily="34" charset="0"/>
            </a:endParaRPr>
          </a:p>
          <a:p>
            <a:endParaRPr lang="en-US" dirty="0">
              <a:latin typeface="Lucida Sans" panose="020B0602030504020204" pitchFamily="34" charset="0"/>
            </a:endParaRPr>
          </a:p>
        </p:txBody>
      </p:sp>
    </p:spTree>
    <p:extLst>
      <p:ext uri="{BB962C8B-B14F-4D97-AF65-F5344CB8AC3E}">
        <p14:creationId xmlns:p14="http://schemas.microsoft.com/office/powerpoint/2010/main" val="4319161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Cashier/Cash Register</a:t>
            </a:r>
            <a:endParaRPr lang="en-CA" dirty="0">
              <a:latin typeface="Lucida Sans" panose="020B0602030504020204" pitchFamily="34" charset="0"/>
            </a:endParaRPr>
          </a:p>
        </p:txBody>
      </p:sp>
      <p:pic>
        <p:nvPicPr>
          <p:cNvPr id="4" name="17 Butter Them Biscuits">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933700" y="2514600"/>
            <a:ext cx="2876549" cy="2876549"/>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263252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191"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Clock Chiming</a:t>
            </a:r>
            <a:endParaRPr lang="en-CA" dirty="0">
              <a:latin typeface="Lucida Sans" panose="020B0602030504020204" pitchFamily="34" charset="0"/>
            </a:endParaRPr>
          </a:p>
        </p:txBody>
      </p:sp>
      <p:pic>
        <p:nvPicPr>
          <p:cNvPr id="4" name="18 Tadple Timmy">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762250" y="2352675"/>
            <a:ext cx="2828925" cy="2828925"/>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106368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70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Car Starting</a:t>
            </a:r>
            <a:endParaRPr lang="en-CA" dirty="0">
              <a:latin typeface="Lucida Sans" panose="020B0602030504020204" pitchFamily="34" charset="0"/>
            </a:endParaRPr>
          </a:p>
        </p:txBody>
      </p:sp>
      <p:pic>
        <p:nvPicPr>
          <p:cNvPr id="4" name="19 In Between The Country Rock">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067050" y="2505075"/>
            <a:ext cx="2581275" cy="2581275"/>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205969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653"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Lucida Sans" panose="020B0602030504020204" pitchFamily="34" charset="0"/>
              </a:rPr>
              <a:t>W</a:t>
            </a:r>
            <a:r>
              <a:rPr lang="en-US" dirty="0" smtClean="0">
                <a:latin typeface="Lucida Sans" panose="020B0602030504020204" pitchFamily="34" charset="0"/>
              </a:rPr>
              <a:t>aves</a:t>
            </a:r>
            <a:endParaRPr lang="en-CA" dirty="0">
              <a:latin typeface="Lucida Sans" panose="020B0602030504020204" pitchFamily="34" charset="0"/>
            </a:endParaRPr>
          </a:p>
        </p:txBody>
      </p:sp>
      <p:pic>
        <p:nvPicPr>
          <p:cNvPr id="4" name="20 High School Sweetheart">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819400" y="2305050"/>
            <a:ext cx="2924175" cy="2924175"/>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371629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263"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Racing Car</a:t>
            </a:r>
            <a:endParaRPr lang="en-CA" dirty="0">
              <a:latin typeface="Lucida Sans" panose="020B0602030504020204" pitchFamily="34" charset="0"/>
            </a:endParaRPr>
          </a:p>
        </p:txBody>
      </p:sp>
      <p:pic>
        <p:nvPicPr>
          <p:cNvPr id="4" name="21 Hearty Servin'">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781300" y="2190750"/>
            <a:ext cx="2952750" cy="295275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423591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54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Lucida Sans" panose="020B0602030504020204" pitchFamily="34" charset="0"/>
              </a:rPr>
              <a:t>F</a:t>
            </a:r>
            <a:r>
              <a:rPr lang="en-US" dirty="0" smtClean="0">
                <a:latin typeface="Lucida Sans" panose="020B0602030504020204" pitchFamily="34" charset="0"/>
              </a:rPr>
              <a:t>ireworks</a:t>
            </a:r>
            <a:endParaRPr lang="en-CA" dirty="0">
              <a:latin typeface="Lucida Sans" panose="020B0602030504020204" pitchFamily="34" charset="0"/>
            </a:endParaRPr>
          </a:p>
        </p:txBody>
      </p:sp>
      <p:pic>
        <p:nvPicPr>
          <p:cNvPr id="4" name="22 Gilberts Vineyard">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019425" y="2447925"/>
            <a:ext cx="2533650" cy="253365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75728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028"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Tennis</a:t>
            </a:r>
            <a:endParaRPr lang="en-CA" dirty="0">
              <a:latin typeface="Lucida Sans" panose="020B0602030504020204" pitchFamily="34" charset="0"/>
            </a:endParaRPr>
          </a:p>
        </p:txBody>
      </p:sp>
      <p:pic>
        <p:nvPicPr>
          <p:cNvPr id="4" name="23 Brighten My Day">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000375" y="2428875"/>
            <a:ext cx="2609850" cy="260985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231200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113"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Jogging</a:t>
            </a:r>
            <a:endParaRPr lang="en-CA" dirty="0">
              <a:latin typeface="Lucida Sans" panose="020B0602030504020204" pitchFamily="34" charset="0"/>
            </a:endParaRPr>
          </a:p>
        </p:txBody>
      </p:sp>
      <p:pic>
        <p:nvPicPr>
          <p:cNvPr id="4" name="24 Sunday Afternoon">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790825" y="2276475"/>
            <a:ext cx="2838450" cy="283845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306446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950"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Game Crowd</a:t>
            </a:r>
            <a:endParaRPr lang="en-CA" dirty="0">
              <a:latin typeface="Lucida Sans" panose="020B0602030504020204" pitchFamily="34" charset="0"/>
            </a:endParaRPr>
          </a:p>
        </p:txBody>
      </p:sp>
      <p:pic>
        <p:nvPicPr>
          <p:cNvPr id="4" name="25 Smokey Mountain">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943224" y="2314574"/>
            <a:ext cx="2905125" cy="2905125"/>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253914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10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Swimming</a:t>
            </a:r>
            <a:endParaRPr lang="en-CA" dirty="0">
              <a:latin typeface="Lucida Sans" panose="020B0602030504020204" pitchFamily="34" charset="0"/>
            </a:endParaRPr>
          </a:p>
        </p:txBody>
      </p:sp>
      <p:pic>
        <p:nvPicPr>
          <p:cNvPr id="4" name="26 Barn Yard Rock">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086099" y="2514599"/>
            <a:ext cx="2466975" cy="2466975"/>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133390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028"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latin typeface="Lucida Sans" panose="020B0602030504020204" pitchFamily="34" charset="0"/>
              </a:rPr>
              <a:t>Outdoor Sounds</a:t>
            </a:r>
            <a:endParaRPr lang="en-CA" b="1" dirty="0">
              <a:latin typeface="Lucida Sans" panose="020B0602030504020204" pitchFamily="34" charset="0"/>
            </a:endParaRPr>
          </a:p>
        </p:txBody>
      </p:sp>
      <p:sp>
        <p:nvSpPr>
          <p:cNvPr id="3" name="TextBox 2"/>
          <p:cNvSpPr txBox="1"/>
          <p:nvPr/>
        </p:nvSpPr>
        <p:spPr>
          <a:xfrm>
            <a:off x="1524000" y="4467225"/>
            <a:ext cx="5657850" cy="1200329"/>
          </a:xfrm>
          <a:prstGeom prst="rect">
            <a:avLst/>
          </a:prstGeom>
          <a:noFill/>
        </p:spPr>
        <p:txBody>
          <a:bodyPr wrap="square" rtlCol="0">
            <a:spAutoFit/>
          </a:bodyPr>
          <a:lstStyle/>
          <a:p>
            <a:pPr algn="ctr"/>
            <a:r>
              <a:rPr lang="en-CA" sz="3600" dirty="0" smtClean="0">
                <a:latin typeface="Lucida Sans" panose="020B0602030504020204" pitchFamily="34" charset="0"/>
              </a:rPr>
              <a:t>Let’s Begin!</a:t>
            </a:r>
          </a:p>
          <a:p>
            <a:pPr algn="ctr"/>
            <a:r>
              <a:rPr lang="en-CA" sz="3600" dirty="0" smtClean="0">
                <a:latin typeface="Lucida Sans" panose="020B0602030504020204" pitchFamily="34" charset="0"/>
              </a:rPr>
              <a:t>Turn your volume up</a:t>
            </a:r>
            <a:endParaRPr lang="en-CA" sz="3600" dirty="0">
              <a:latin typeface="Lucida Sans" panose="020B0602030504020204" pitchFamily="34" charset="0"/>
            </a:endParaRPr>
          </a:p>
        </p:txBody>
      </p:sp>
    </p:spTree>
    <p:extLst>
      <p:ext uri="{BB962C8B-B14F-4D97-AF65-F5344CB8AC3E}">
        <p14:creationId xmlns:p14="http://schemas.microsoft.com/office/powerpoint/2010/main" val="8043589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Horse Galloping</a:t>
            </a:r>
            <a:endParaRPr lang="en-CA" dirty="0">
              <a:latin typeface="Lucida Sans" panose="020B0602030504020204" pitchFamily="34" charset="0"/>
            </a:endParaRPr>
          </a:p>
        </p:txBody>
      </p:sp>
      <p:pic>
        <p:nvPicPr>
          <p:cNvPr id="4" name="27 Jed's Shack">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943225" y="2428875"/>
            <a:ext cx="2771775" cy="2771775"/>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205391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341"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School Playground</a:t>
            </a:r>
            <a:endParaRPr lang="en-CA" dirty="0">
              <a:latin typeface="Lucida Sans" panose="020B0602030504020204" pitchFamily="34" charset="0"/>
            </a:endParaRPr>
          </a:p>
        </p:txBody>
      </p:sp>
      <p:pic>
        <p:nvPicPr>
          <p:cNvPr id="4" name="28 Barely Legal">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771775" y="2238375"/>
            <a:ext cx="3228975" cy="3228975"/>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327132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028"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Skateboarding</a:t>
            </a:r>
            <a:endParaRPr lang="en-CA" dirty="0">
              <a:latin typeface="Lucida Sans" panose="020B0602030504020204" pitchFamily="34" charset="0"/>
            </a:endParaRPr>
          </a:p>
        </p:txBody>
      </p:sp>
      <p:pic>
        <p:nvPicPr>
          <p:cNvPr id="4" name="29 Strap Em Up">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019425" y="2486025"/>
            <a:ext cx="2676525" cy="2676525"/>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102172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635"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Lucida Sans" panose="020B0602030504020204" pitchFamily="34" charset="0"/>
              </a:rPr>
              <a:t>A</a:t>
            </a:r>
            <a:r>
              <a:rPr lang="en-US" dirty="0" smtClean="0">
                <a:latin typeface="Lucida Sans" panose="020B0602030504020204" pitchFamily="34" charset="0"/>
              </a:rPr>
              <a:t>pplause</a:t>
            </a:r>
            <a:endParaRPr lang="en-CA" dirty="0">
              <a:latin typeface="Lucida Sans" panose="020B0602030504020204" pitchFamily="34" charset="0"/>
            </a:endParaRPr>
          </a:p>
        </p:txBody>
      </p:sp>
      <p:pic>
        <p:nvPicPr>
          <p:cNvPr id="4" name="30 Leather Saddles">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009899" y="2438399"/>
            <a:ext cx="2867025" cy="2867025"/>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104618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28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Lucida Sans" panose="020B0602030504020204" pitchFamily="34" charset="0"/>
              </a:rPr>
              <a:t>H</a:t>
            </a:r>
            <a:r>
              <a:rPr lang="en-US" dirty="0" smtClean="0">
                <a:latin typeface="Lucida Sans" panose="020B0602030504020204" pitchFamily="34" charset="0"/>
              </a:rPr>
              <a:t>elicopter</a:t>
            </a:r>
            <a:endParaRPr lang="en-CA" dirty="0">
              <a:latin typeface="Lucida Sans" panose="020B0602030504020204" pitchFamily="34" charset="0"/>
            </a:endParaRPr>
          </a:p>
        </p:txBody>
      </p:sp>
      <p:pic>
        <p:nvPicPr>
          <p:cNvPr id="4" name="31 Small Town, Big Dreams">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114675" y="2695575"/>
            <a:ext cx="2628900" cy="262890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260189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924"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Truck Going </a:t>
            </a:r>
            <a:r>
              <a:rPr lang="en-US" dirty="0">
                <a:latin typeface="Lucida Sans" panose="020B0602030504020204" pitchFamily="34" charset="0"/>
              </a:rPr>
              <a:t>U</a:t>
            </a:r>
            <a:r>
              <a:rPr lang="en-US" dirty="0" smtClean="0">
                <a:latin typeface="Lucida Sans" panose="020B0602030504020204" pitchFamily="34" charset="0"/>
              </a:rPr>
              <a:t>phill</a:t>
            </a:r>
            <a:endParaRPr lang="en-CA" dirty="0">
              <a:latin typeface="Lucida Sans" panose="020B0602030504020204" pitchFamily="34" charset="0"/>
            </a:endParaRPr>
          </a:p>
        </p:txBody>
      </p:sp>
      <p:pic>
        <p:nvPicPr>
          <p:cNvPr id="4" name="32 Nashville Memories">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933701" y="2362201"/>
            <a:ext cx="2762250" cy="276225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370840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950"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Lucida Sans" panose="020B0602030504020204" pitchFamily="34" charset="0"/>
              </a:rPr>
              <a:t>C</a:t>
            </a:r>
            <a:r>
              <a:rPr lang="en-US" dirty="0" smtClean="0">
                <a:latin typeface="Lucida Sans" panose="020B0602030504020204" pitchFamily="34" charset="0"/>
              </a:rPr>
              <a:t>ar</a:t>
            </a:r>
            <a:endParaRPr lang="en-CA" dirty="0">
              <a:latin typeface="Lucida Sans" panose="020B0602030504020204" pitchFamily="34" charset="0"/>
            </a:endParaRPr>
          </a:p>
        </p:txBody>
      </p:sp>
      <p:pic>
        <p:nvPicPr>
          <p:cNvPr id="4" name="33 Pig Doo Wop">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800350" y="2228850"/>
            <a:ext cx="3028950" cy="302895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35173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775"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Police car</a:t>
            </a:r>
            <a:endParaRPr lang="en-CA" dirty="0">
              <a:latin typeface="Lucida Sans" panose="020B0602030504020204" pitchFamily="34" charset="0"/>
            </a:endParaRPr>
          </a:p>
        </p:txBody>
      </p:sp>
      <p:pic>
        <p:nvPicPr>
          <p:cNvPr id="4" name="34 Cowboy Chronicals">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686049" y="2114549"/>
            <a:ext cx="2924175" cy="2924175"/>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322738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002"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Train</a:t>
            </a:r>
            <a:endParaRPr lang="en-CA" dirty="0">
              <a:latin typeface="Lucida Sans" panose="020B0602030504020204" pitchFamily="34" charset="0"/>
            </a:endParaRPr>
          </a:p>
        </p:txBody>
      </p:sp>
      <p:pic>
        <p:nvPicPr>
          <p:cNvPr id="4" name="35 Early Morning Coffee">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867025" y="2295525"/>
            <a:ext cx="2628900" cy="262890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220483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358"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Airplane</a:t>
            </a:r>
            <a:endParaRPr lang="en-CA" dirty="0">
              <a:latin typeface="Lucida Sans" panose="020B0602030504020204" pitchFamily="34" charset="0"/>
            </a:endParaRPr>
          </a:p>
        </p:txBody>
      </p:sp>
      <p:pic>
        <p:nvPicPr>
          <p:cNvPr id="4" name="36 Eddie's Tavern">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619374" y="2009774"/>
            <a:ext cx="3095625" cy="3095625"/>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271899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028"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Bee</a:t>
            </a:r>
            <a:endParaRPr lang="en-CA" dirty="0">
              <a:latin typeface="Lucida Sans" panose="020B0602030504020204" pitchFamily="34" charset="0"/>
            </a:endParaRPr>
          </a:p>
        </p:txBody>
      </p:sp>
      <p:pic>
        <p:nvPicPr>
          <p:cNvPr id="4" name="01 Hee Haw Chronicals">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933701" y="2228851"/>
            <a:ext cx="2609850" cy="2609850"/>
          </a:xfrm>
        </p:spPr>
      </p:pic>
      <p:sp>
        <p:nvSpPr>
          <p:cNvPr id="5" name="Rectangle 4"/>
          <p:cNvSpPr/>
          <p:nvPr/>
        </p:nvSpPr>
        <p:spPr>
          <a:xfrm>
            <a:off x="1129821" y="5376863"/>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4061546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759"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Motor boat</a:t>
            </a:r>
            <a:endParaRPr lang="en-CA" dirty="0">
              <a:latin typeface="Lucida Sans" panose="020B0602030504020204" pitchFamily="34" charset="0"/>
            </a:endParaRPr>
          </a:p>
        </p:txBody>
      </p:sp>
      <p:pic>
        <p:nvPicPr>
          <p:cNvPr id="4" name="37 Over The Horizon">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809875" y="2238375"/>
            <a:ext cx="2895600" cy="289560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49583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054"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Motor bike</a:t>
            </a:r>
            <a:endParaRPr lang="en-CA" dirty="0">
              <a:latin typeface="Lucida Sans" panose="020B0602030504020204" pitchFamily="34" charset="0"/>
            </a:endParaRPr>
          </a:p>
        </p:txBody>
      </p:sp>
      <p:pic>
        <p:nvPicPr>
          <p:cNvPr id="4" name="38 Running From The Hogs">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752725" y="2162175"/>
            <a:ext cx="3086100" cy="308610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281346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76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Lucida Sans" panose="020B0602030504020204" pitchFamily="34" charset="0"/>
              </a:rPr>
              <a:t>B</a:t>
            </a:r>
            <a:r>
              <a:rPr lang="en-US" dirty="0" smtClean="0">
                <a:latin typeface="Lucida Sans" panose="020B0602030504020204" pitchFamily="34" charset="0"/>
              </a:rPr>
              <a:t>icycle</a:t>
            </a:r>
            <a:endParaRPr lang="en-CA" dirty="0">
              <a:latin typeface="Lucida Sans" panose="020B0602030504020204" pitchFamily="34" charset="0"/>
            </a:endParaRPr>
          </a:p>
        </p:txBody>
      </p:sp>
      <p:pic>
        <p:nvPicPr>
          <p:cNvPr id="4" name="39 Dirty Rag Anthem">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981325" y="2409825"/>
            <a:ext cx="3019425" cy="3019425"/>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312698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028"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Row boat</a:t>
            </a:r>
            <a:endParaRPr lang="en-CA" dirty="0">
              <a:latin typeface="Lucida Sans" panose="020B0602030504020204" pitchFamily="34" charset="0"/>
            </a:endParaRPr>
          </a:p>
        </p:txBody>
      </p:sp>
      <p:pic>
        <p:nvPicPr>
          <p:cNvPr id="4" name="40 Frantic Hay Dance">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621512" y="2059537"/>
            <a:ext cx="3093488" cy="3093488"/>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7750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809"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378" y="365126"/>
            <a:ext cx="8472621" cy="369812"/>
          </a:xfrm>
        </p:spPr>
        <p:txBody>
          <a:bodyPr>
            <a:noAutofit/>
          </a:bodyPr>
          <a:lstStyle/>
          <a:p>
            <a:r>
              <a:rPr lang="en-CA" dirty="0" smtClean="0">
                <a:latin typeface="Lucida Sans" panose="020B0602030504020204" pitchFamily="34" charset="0"/>
              </a:rPr>
              <a:t>Outdoor Sounds Answer Key</a:t>
            </a:r>
            <a:endParaRPr lang="en-CA" dirty="0">
              <a:latin typeface="Lucida Sans" panose="020B0602030504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72020301"/>
              </p:ext>
            </p:extLst>
          </p:nvPr>
        </p:nvGraphicFramePr>
        <p:xfrm>
          <a:off x="808111" y="905853"/>
          <a:ext cx="3951896" cy="5486400"/>
        </p:xfrm>
        <a:graphic>
          <a:graphicData uri="http://schemas.openxmlformats.org/drawingml/2006/table">
            <a:tbl>
              <a:tblPr firstRow="1" bandRow="1">
                <a:tableStyleId>{5C22544A-7EE6-4342-B048-85BDC9FD1C3A}</a:tableStyleId>
              </a:tblPr>
              <a:tblGrid>
                <a:gridCol w="1986898"/>
                <a:gridCol w="1964998"/>
              </a:tblGrid>
              <a:tr h="271144">
                <a:tc>
                  <a:txBody>
                    <a:bodyPr/>
                    <a:lstStyle/>
                    <a:p>
                      <a:pPr marL="0" indent="0">
                        <a:buNone/>
                      </a:pPr>
                      <a:r>
                        <a:rPr lang="en-CA" sz="1200" b="0" baseline="0" dirty="0" smtClean="0">
                          <a:solidFill>
                            <a:schemeClr val="tx1"/>
                          </a:solidFill>
                        </a:rPr>
                        <a:t>1. Bee</a:t>
                      </a:r>
                      <a:endParaRPr lang="en-CA" sz="1200" b="0" dirty="0">
                        <a:solidFill>
                          <a:schemeClr val="tx1"/>
                        </a:solidFill>
                      </a:endParaRPr>
                    </a:p>
                  </a:txBody>
                  <a:tcPr>
                    <a:solidFill>
                      <a:schemeClr val="accent1">
                        <a:lumMod val="20000"/>
                        <a:lumOff val="80000"/>
                      </a:schemeClr>
                    </a:solidFill>
                  </a:tcPr>
                </a:tc>
                <a:tc>
                  <a:txBody>
                    <a:bodyPr/>
                    <a:lstStyle/>
                    <a:p>
                      <a:r>
                        <a:rPr lang="en-CA" sz="1200" b="0" dirty="0" smtClean="0">
                          <a:solidFill>
                            <a:schemeClr val="tx1"/>
                          </a:solidFill>
                        </a:rPr>
                        <a:t>21.</a:t>
                      </a:r>
                      <a:r>
                        <a:rPr lang="en-CA" sz="1200" b="0" baseline="0" dirty="0" smtClean="0">
                          <a:solidFill>
                            <a:schemeClr val="tx1"/>
                          </a:solidFill>
                        </a:rPr>
                        <a:t> Racing Car</a:t>
                      </a:r>
                      <a:endParaRPr lang="en-CA" sz="1200" b="0" dirty="0">
                        <a:solidFill>
                          <a:schemeClr val="tx1"/>
                        </a:solidFill>
                      </a:endParaRPr>
                    </a:p>
                  </a:txBody>
                  <a:tcPr>
                    <a:solidFill>
                      <a:schemeClr val="accent1">
                        <a:lumMod val="20000"/>
                        <a:lumOff val="80000"/>
                      </a:schemeClr>
                    </a:solidFill>
                  </a:tcPr>
                </a:tc>
              </a:tr>
              <a:tr h="0">
                <a:tc>
                  <a:txBody>
                    <a:bodyPr/>
                    <a:lstStyle/>
                    <a:p>
                      <a:r>
                        <a:rPr lang="en-CA" sz="1200" dirty="0" smtClean="0"/>
                        <a:t>2. Cow</a:t>
                      </a:r>
                      <a:endParaRPr lang="en-CA" sz="1200" dirty="0"/>
                    </a:p>
                  </a:txBody>
                  <a:tcPr/>
                </a:tc>
                <a:tc>
                  <a:txBody>
                    <a:bodyPr/>
                    <a:lstStyle/>
                    <a:p>
                      <a:r>
                        <a:rPr lang="en-CA" sz="1200" dirty="0" smtClean="0"/>
                        <a:t>22. Fireworks</a:t>
                      </a:r>
                      <a:endParaRPr lang="en-CA" sz="1200" dirty="0"/>
                    </a:p>
                  </a:txBody>
                  <a:tcPr/>
                </a:tc>
              </a:tr>
              <a:tr h="0">
                <a:tc>
                  <a:txBody>
                    <a:bodyPr/>
                    <a:lstStyle/>
                    <a:p>
                      <a:r>
                        <a:rPr lang="en-CA" sz="1200" dirty="0" smtClean="0"/>
                        <a:t>3. Sheep</a:t>
                      </a:r>
                      <a:endParaRPr lang="en-CA" sz="1200" dirty="0"/>
                    </a:p>
                  </a:txBody>
                  <a:tcPr/>
                </a:tc>
                <a:tc>
                  <a:txBody>
                    <a:bodyPr/>
                    <a:lstStyle/>
                    <a:p>
                      <a:r>
                        <a:rPr lang="en-CA" sz="1200" dirty="0" smtClean="0"/>
                        <a:t>23.</a:t>
                      </a:r>
                      <a:r>
                        <a:rPr lang="en-CA" sz="1200" baseline="0" dirty="0" smtClean="0"/>
                        <a:t> Tennis</a:t>
                      </a:r>
                      <a:endParaRPr lang="en-CA" sz="1200" dirty="0"/>
                    </a:p>
                  </a:txBody>
                  <a:tcPr/>
                </a:tc>
              </a:tr>
              <a:tr h="0">
                <a:tc>
                  <a:txBody>
                    <a:bodyPr/>
                    <a:lstStyle/>
                    <a:p>
                      <a:r>
                        <a:rPr lang="en-CA" sz="1200" dirty="0" smtClean="0"/>
                        <a:t>4. Pig</a:t>
                      </a:r>
                      <a:endParaRPr lang="en-CA" sz="1200" dirty="0"/>
                    </a:p>
                  </a:txBody>
                  <a:tcPr/>
                </a:tc>
                <a:tc>
                  <a:txBody>
                    <a:bodyPr/>
                    <a:lstStyle/>
                    <a:p>
                      <a:r>
                        <a:rPr lang="en-CA" sz="1200" dirty="0" smtClean="0"/>
                        <a:t>24. Jogging</a:t>
                      </a:r>
                      <a:endParaRPr lang="en-CA" sz="1200" dirty="0"/>
                    </a:p>
                  </a:txBody>
                  <a:tcPr/>
                </a:tc>
              </a:tr>
              <a:tr h="0">
                <a:tc>
                  <a:txBody>
                    <a:bodyPr/>
                    <a:lstStyle/>
                    <a:p>
                      <a:r>
                        <a:rPr lang="en-CA" sz="1200" dirty="0" smtClean="0"/>
                        <a:t>5. Cat</a:t>
                      </a:r>
                      <a:endParaRPr lang="en-CA" sz="1200" dirty="0"/>
                    </a:p>
                  </a:txBody>
                  <a:tcPr/>
                </a:tc>
                <a:tc>
                  <a:txBody>
                    <a:bodyPr/>
                    <a:lstStyle/>
                    <a:p>
                      <a:r>
                        <a:rPr lang="en-CA" sz="1200" dirty="0" smtClean="0"/>
                        <a:t>25.</a:t>
                      </a:r>
                      <a:r>
                        <a:rPr lang="en-CA" sz="1200" baseline="0" dirty="0" smtClean="0"/>
                        <a:t> Game Crowd</a:t>
                      </a:r>
                      <a:endParaRPr lang="en-CA" sz="1200" dirty="0"/>
                    </a:p>
                  </a:txBody>
                  <a:tcPr/>
                </a:tc>
              </a:tr>
              <a:tr h="0">
                <a:tc>
                  <a:txBody>
                    <a:bodyPr/>
                    <a:lstStyle/>
                    <a:p>
                      <a:r>
                        <a:rPr lang="en-CA" sz="1200" dirty="0" smtClean="0"/>
                        <a:t>6. Dog</a:t>
                      </a:r>
                      <a:endParaRPr lang="en-CA" sz="1200" dirty="0"/>
                    </a:p>
                  </a:txBody>
                  <a:tcPr/>
                </a:tc>
                <a:tc>
                  <a:txBody>
                    <a:bodyPr/>
                    <a:lstStyle/>
                    <a:p>
                      <a:r>
                        <a:rPr lang="en-CA" sz="1200" dirty="0" smtClean="0"/>
                        <a:t>26. Swimming</a:t>
                      </a:r>
                      <a:endParaRPr lang="en-CA" sz="1200" dirty="0"/>
                    </a:p>
                  </a:txBody>
                  <a:tcPr/>
                </a:tc>
              </a:tr>
              <a:tr h="0">
                <a:tc>
                  <a:txBody>
                    <a:bodyPr/>
                    <a:lstStyle/>
                    <a:p>
                      <a:r>
                        <a:rPr lang="en-CA" sz="1200" dirty="0" smtClean="0"/>
                        <a:t>7. Horse</a:t>
                      </a:r>
                      <a:endParaRPr lang="en-CA" sz="1200" dirty="0"/>
                    </a:p>
                  </a:txBody>
                  <a:tcPr/>
                </a:tc>
                <a:tc>
                  <a:txBody>
                    <a:bodyPr/>
                    <a:lstStyle/>
                    <a:p>
                      <a:r>
                        <a:rPr lang="en-CA" sz="1200" dirty="0" smtClean="0"/>
                        <a:t>27. Horse Galloping</a:t>
                      </a:r>
                      <a:endParaRPr lang="en-CA" sz="1200" dirty="0"/>
                    </a:p>
                  </a:txBody>
                  <a:tcPr/>
                </a:tc>
              </a:tr>
              <a:tr h="0">
                <a:tc>
                  <a:txBody>
                    <a:bodyPr/>
                    <a:lstStyle/>
                    <a:p>
                      <a:r>
                        <a:rPr lang="en-CA" sz="1200" dirty="0" smtClean="0"/>
                        <a:t>8. Rooster</a:t>
                      </a:r>
                      <a:endParaRPr lang="en-CA" sz="1200" dirty="0"/>
                    </a:p>
                  </a:txBody>
                  <a:tcPr/>
                </a:tc>
                <a:tc>
                  <a:txBody>
                    <a:bodyPr/>
                    <a:lstStyle/>
                    <a:p>
                      <a:r>
                        <a:rPr lang="en-CA" sz="1200" dirty="0" smtClean="0"/>
                        <a:t>28.</a:t>
                      </a:r>
                      <a:r>
                        <a:rPr lang="en-CA" sz="1200" baseline="0" dirty="0" smtClean="0"/>
                        <a:t> School Playground</a:t>
                      </a:r>
                      <a:endParaRPr lang="en-CA" sz="1200" dirty="0"/>
                    </a:p>
                  </a:txBody>
                  <a:tcPr/>
                </a:tc>
              </a:tr>
              <a:tr h="0">
                <a:tc>
                  <a:txBody>
                    <a:bodyPr/>
                    <a:lstStyle/>
                    <a:p>
                      <a:r>
                        <a:rPr lang="en-CA" sz="1200" dirty="0" smtClean="0"/>
                        <a:t>9</a:t>
                      </a:r>
                      <a:r>
                        <a:rPr lang="en-CA" sz="1200" baseline="0" dirty="0" smtClean="0"/>
                        <a:t>. Ducks</a:t>
                      </a:r>
                      <a:endParaRPr lang="en-CA" sz="1200" dirty="0"/>
                    </a:p>
                  </a:txBody>
                  <a:tcPr/>
                </a:tc>
                <a:tc>
                  <a:txBody>
                    <a:bodyPr/>
                    <a:lstStyle/>
                    <a:p>
                      <a:r>
                        <a:rPr lang="en-CA" sz="1200" dirty="0" smtClean="0"/>
                        <a:t>29.</a:t>
                      </a:r>
                      <a:r>
                        <a:rPr lang="en-CA" sz="1200" baseline="0" dirty="0" smtClean="0"/>
                        <a:t> Skateboarding</a:t>
                      </a:r>
                      <a:endParaRPr lang="en-CA" sz="1200" dirty="0"/>
                    </a:p>
                  </a:txBody>
                  <a:tcPr/>
                </a:tc>
              </a:tr>
              <a:tr h="0">
                <a:tc>
                  <a:txBody>
                    <a:bodyPr/>
                    <a:lstStyle/>
                    <a:p>
                      <a:r>
                        <a:rPr lang="en-CA" sz="1200" dirty="0" smtClean="0"/>
                        <a:t>10. Parrot</a:t>
                      </a:r>
                      <a:endParaRPr lang="en-CA" sz="1200" dirty="0"/>
                    </a:p>
                  </a:txBody>
                  <a:tcPr/>
                </a:tc>
                <a:tc>
                  <a:txBody>
                    <a:bodyPr/>
                    <a:lstStyle/>
                    <a:p>
                      <a:r>
                        <a:rPr lang="en-CA" sz="1200" dirty="0" smtClean="0"/>
                        <a:t>30. Applause</a:t>
                      </a:r>
                      <a:endParaRPr lang="en-CA" sz="1200" dirty="0"/>
                    </a:p>
                  </a:txBody>
                  <a:tcPr/>
                </a:tc>
              </a:tr>
              <a:tr h="0">
                <a:tc>
                  <a:txBody>
                    <a:bodyPr/>
                    <a:lstStyle/>
                    <a:p>
                      <a:r>
                        <a:rPr lang="en-CA" sz="1200" dirty="0" smtClean="0"/>
                        <a:t>11. Mobile</a:t>
                      </a:r>
                      <a:r>
                        <a:rPr lang="en-CA" sz="1200" baseline="0" dirty="0" smtClean="0"/>
                        <a:t> Phone</a:t>
                      </a:r>
                      <a:endParaRPr lang="en-CA" sz="1200" dirty="0"/>
                    </a:p>
                  </a:txBody>
                  <a:tcPr/>
                </a:tc>
                <a:tc>
                  <a:txBody>
                    <a:bodyPr/>
                    <a:lstStyle/>
                    <a:p>
                      <a:r>
                        <a:rPr lang="en-CA" sz="1200" dirty="0" smtClean="0"/>
                        <a:t>31. Helicopter</a:t>
                      </a:r>
                      <a:endParaRPr lang="en-CA" sz="1200" dirty="0"/>
                    </a:p>
                  </a:txBody>
                  <a:tcPr/>
                </a:tc>
              </a:tr>
              <a:tr h="0">
                <a:tc>
                  <a:txBody>
                    <a:bodyPr/>
                    <a:lstStyle/>
                    <a:p>
                      <a:r>
                        <a:rPr lang="en-CA" sz="1200" dirty="0" smtClean="0"/>
                        <a:t>12. Car Alarm</a:t>
                      </a:r>
                      <a:endParaRPr lang="en-CA" sz="1200" dirty="0"/>
                    </a:p>
                  </a:txBody>
                  <a:tcPr/>
                </a:tc>
                <a:tc>
                  <a:txBody>
                    <a:bodyPr/>
                    <a:lstStyle/>
                    <a:p>
                      <a:r>
                        <a:rPr lang="en-CA" sz="1200" dirty="0" smtClean="0"/>
                        <a:t>32. Truck Going Uphill</a:t>
                      </a:r>
                      <a:endParaRPr lang="en-CA" sz="1200" dirty="0"/>
                    </a:p>
                  </a:txBody>
                  <a:tcPr/>
                </a:tc>
              </a:tr>
              <a:tr h="0">
                <a:tc>
                  <a:txBody>
                    <a:bodyPr/>
                    <a:lstStyle/>
                    <a:p>
                      <a:r>
                        <a:rPr lang="en-CA" sz="1200" dirty="0" smtClean="0"/>
                        <a:t>13.</a:t>
                      </a:r>
                      <a:r>
                        <a:rPr lang="en-CA" sz="1200" baseline="0" dirty="0" smtClean="0"/>
                        <a:t> Traffic</a:t>
                      </a:r>
                      <a:endParaRPr lang="en-CA" sz="1200" dirty="0"/>
                    </a:p>
                  </a:txBody>
                  <a:tcPr/>
                </a:tc>
                <a:tc>
                  <a:txBody>
                    <a:bodyPr/>
                    <a:lstStyle/>
                    <a:p>
                      <a:r>
                        <a:rPr lang="en-CA" sz="1200" dirty="0" smtClean="0"/>
                        <a:t>33. Car</a:t>
                      </a:r>
                      <a:endParaRPr lang="en-CA" sz="1200" dirty="0"/>
                    </a:p>
                  </a:txBody>
                  <a:tcPr/>
                </a:tc>
              </a:tr>
              <a:tr h="0">
                <a:tc>
                  <a:txBody>
                    <a:bodyPr/>
                    <a:lstStyle/>
                    <a:p>
                      <a:r>
                        <a:rPr lang="en-CA" sz="1200" dirty="0" smtClean="0"/>
                        <a:t>14. Rain</a:t>
                      </a:r>
                      <a:endParaRPr lang="en-CA" sz="1200" dirty="0"/>
                    </a:p>
                  </a:txBody>
                  <a:tcPr/>
                </a:tc>
                <a:tc>
                  <a:txBody>
                    <a:bodyPr/>
                    <a:lstStyle/>
                    <a:p>
                      <a:r>
                        <a:rPr lang="en-CA" sz="1200" dirty="0" smtClean="0"/>
                        <a:t>34. Police Car</a:t>
                      </a:r>
                      <a:endParaRPr lang="en-CA" sz="1200" dirty="0"/>
                    </a:p>
                  </a:txBody>
                  <a:tcPr/>
                </a:tc>
              </a:tr>
              <a:tr h="0">
                <a:tc>
                  <a:txBody>
                    <a:bodyPr/>
                    <a:lstStyle/>
                    <a:p>
                      <a:r>
                        <a:rPr lang="en-CA" sz="1200" dirty="0" smtClean="0"/>
                        <a:t>15. Road Drill</a:t>
                      </a:r>
                      <a:endParaRPr lang="en-CA" sz="1200" dirty="0"/>
                    </a:p>
                  </a:txBody>
                  <a:tcPr/>
                </a:tc>
                <a:tc>
                  <a:txBody>
                    <a:bodyPr/>
                    <a:lstStyle/>
                    <a:p>
                      <a:r>
                        <a:rPr lang="en-CA" sz="1200" dirty="0" smtClean="0"/>
                        <a:t>35. Train</a:t>
                      </a:r>
                      <a:endParaRPr lang="en-CA" sz="1200" dirty="0"/>
                    </a:p>
                  </a:txBody>
                  <a:tcPr/>
                </a:tc>
              </a:tr>
              <a:tr h="0">
                <a:tc>
                  <a:txBody>
                    <a:bodyPr/>
                    <a:lstStyle/>
                    <a:p>
                      <a:r>
                        <a:rPr lang="en-CA" sz="1200" dirty="0" smtClean="0"/>
                        <a:t>16.</a:t>
                      </a:r>
                      <a:r>
                        <a:rPr lang="en-CA" sz="1200" baseline="0" dirty="0" smtClean="0"/>
                        <a:t> Mower</a:t>
                      </a:r>
                      <a:endParaRPr lang="en-CA" sz="1200" dirty="0"/>
                    </a:p>
                  </a:txBody>
                  <a:tcPr/>
                </a:tc>
                <a:tc>
                  <a:txBody>
                    <a:bodyPr/>
                    <a:lstStyle/>
                    <a:p>
                      <a:r>
                        <a:rPr lang="en-CA" sz="1200" dirty="0" smtClean="0"/>
                        <a:t>36. Airplane</a:t>
                      </a:r>
                      <a:endParaRPr lang="en-CA" sz="1200" dirty="0"/>
                    </a:p>
                  </a:txBody>
                  <a:tcPr/>
                </a:tc>
              </a:tr>
              <a:tr h="0">
                <a:tc>
                  <a:txBody>
                    <a:bodyPr/>
                    <a:lstStyle/>
                    <a:p>
                      <a:r>
                        <a:rPr lang="en-CA" sz="1200" dirty="0" smtClean="0"/>
                        <a:t>17. Cashier/Cash</a:t>
                      </a:r>
                      <a:r>
                        <a:rPr lang="en-CA" sz="1200" baseline="0" dirty="0" smtClean="0"/>
                        <a:t> Register</a:t>
                      </a:r>
                      <a:endParaRPr lang="en-CA" sz="1200" dirty="0"/>
                    </a:p>
                  </a:txBody>
                  <a:tcPr/>
                </a:tc>
                <a:tc>
                  <a:txBody>
                    <a:bodyPr/>
                    <a:lstStyle/>
                    <a:p>
                      <a:r>
                        <a:rPr lang="en-CA" sz="1200" dirty="0" smtClean="0"/>
                        <a:t>37. Motor Boat</a:t>
                      </a:r>
                      <a:endParaRPr lang="en-CA" sz="1200" dirty="0"/>
                    </a:p>
                  </a:txBody>
                  <a:tcPr/>
                </a:tc>
              </a:tr>
              <a:tr h="0">
                <a:tc>
                  <a:txBody>
                    <a:bodyPr/>
                    <a:lstStyle/>
                    <a:p>
                      <a:r>
                        <a:rPr lang="en-CA" sz="1200" dirty="0" smtClean="0"/>
                        <a:t>18. Clock</a:t>
                      </a:r>
                      <a:r>
                        <a:rPr lang="en-CA" sz="1200" baseline="0" dirty="0" smtClean="0"/>
                        <a:t> Chiming</a:t>
                      </a:r>
                      <a:endParaRPr lang="en-CA" sz="1200" dirty="0"/>
                    </a:p>
                  </a:txBody>
                  <a:tcPr/>
                </a:tc>
                <a:tc>
                  <a:txBody>
                    <a:bodyPr/>
                    <a:lstStyle/>
                    <a:p>
                      <a:r>
                        <a:rPr lang="en-CA" sz="1200" dirty="0" smtClean="0"/>
                        <a:t>38. Motor</a:t>
                      </a:r>
                      <a:r>
                        <a:rPr lang="en-CA" sz="1200" baseline="0" dirty="0" smtClean="0"/>
                        <a:t> Bike</a:t>
                      </a:r>
                      <a:endParaRPr lang="en-CA" sz="1200" dirty="0"/>
                    </a:p>
                  </a:txBody>
                  <a:tcPr/>
                </a:tc>
              </a:tr>
              <a:tr h="0">
                <a:tc>
                  <a:txBody>
                    <a:bodyPr/>
                    <a:lstStyle/>
                    <a:p>
                      <a:r>
                        <a:rPr lang="en-CA" sz="1200" dirty="0" smtClean="0"/>
                        <a:t>19. Car Starting</a:t>
                      </a:r>
                      <a:endParaRPr lang="en-CA" sz="1200" dirty="0"/>
                    </a:p>
                  </a:txBody>
                  <a:tcPr/>
                </a:tc>
                <a:tc>
                  <a:txBody>
                    <a:bodyPr/>
                    <a:lstStyle/>
                    <a:p>
                      <a:r>
                        <a:rPr lang="en-CA" sz="1200" dirty="0" smtClean="0"/>
                        <a:t>39. Bicycle</a:t>
                      </a:r>
                    </a:p>
                  </a:txBody>
                  <a:tcPr/>
                </a:tc>
              </a:tr>
              <a:tr h="0">
                <a:tc>
                  <a:txBody>
                    <a:bodyPr/>
                    <a:lstStyle/>
                    <a:p>
                      <a:r>
                        <a:rPr lang="en-CA" sz="1200" dirty="0" smtClean="0"/>
                        <a:t>20. Waves</a:t>
                      </a:r>
                      <a:endParaRPr lang="en-CA" sz="1200" dirty="0"/>
                    </a:p>
                  </a:txBody>
                  <a:tcPr/>
                </a:tc>
                <a:tc>
                  <a:txBody>
                    <a:bodyPr/>
                    <a:lstStyle/>
                    <a:p>
                      <a:r>
                        <a:rPr lang="en-CA" sz="1200" dirty="0" smtClean="0"/>
                        <a:t>40. Row Boat</a:t>
                      </a:r>
                      <a:endParaRPr lang="en-CA" sz="1200" dirty="0"/>
                    </a:p>
                  </a:txBody>
                  <a:tcPr/>
                </a:tc>
              </a:tr>
            </a:tbl>
          </a:graphicData>
        </a:graphic>
      </p:graphicFrame>
    </p:spTree>
    <p:extLst>
      <p:ext uri="{BB962C8B-B14F-4D97-AF65-F5344CB8AC3E}">
        <p14:creationId xmlns:p14="http://schemas.microsoft.com/office/powerpoint/2010/main" val="33770318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latin typeface="Lucida Sans" panose="020B0602030504020204" pitchFamily="34" charset="0"/>
              </a:rPr>
              <a:t>If you liked this game…	</a:t>
            </a:r>
            <a:endParaRPr lang="en-CA" dirty="0">
              <a:latin typeface="Lucida Sans" panose="020B0602030504020204" pitchFamily="34" charset="0"/>
            </a:endParaRPr>
          </a:p>
        </p:txBody>
      </p:sp>
      <p:sp>
        <p:nvSpPr>
          <p:cNvPr id="3" name="Content Placeholder 2"/>
          <p:cNvSpPr>
            <a:spLocks noGrp="1"/>
          </p:cNvSpPr>
          <p:nvPr>
            <p:ph idx="1"/>
          </p:nvPr>
        </p:nvSpPr>
        <p:spPr/>
        <p:txBody>
          <a:bodyPr/>
          <a:lstStyle/>
          <a:p>
            <a:r>
              <a:rPr lang="en-CA" dirty="0" smtClean="0">
                <a:latin typeface="Lucida Sans" panose="020B0602030504020204" pitchFamily="34" charset="0"/>
              </a:rPr>
              <a:t>We have an “</a:t>
            </a:r>
            <a:r>
              <a:rPr lang="en-CA" dirty="0" smtClean="0">
                <a:latin typeface="Lucida Sans" panose="020B0602030504020204" pitchFamily="34" charset="0"/>
                <a:hlinkClick r:id="rId2"/>
              </a:rPr>
              <a:t>Indoor Sounds</a:t>
            </a:r>
            <a:r>
              <a:rPr lang="en-CA" dirty="0" smtClean="0">
                <a:latin typeface="Lucida Sans" panose="020B0602030504020204" pitchFamily="34" charset="0"/>
              </a:rPr>
              <a:t>” version as well</a:t>
            </a:r>
            <a:endParaRPr lang="en-CA" dirty="0">
              <a:latin typeface="Lucida Sans" panose="020B0602030504020204" pitchFamily="34" charset="0"/>
            </a:endParaRPr>
          </a:p>
        </p:txBody>
      </p:sp>
    </p:spTree>
    <p:extLst>
      <p:ext uri="{BB962C8B-B14F-4D97-AF65-F5344CB8AC3E}">
        <p14:creationId xmlns:p14="http://schemas.microsoft.com/office/powerpoint/2010/main" val="3388153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71789"/>
            <a:ext cx="7277100" cy="1028700"/>
          </a:xfrm>
        </p:spPr>
        <p:txBody>
          <a:bodyPr>
            <a:normAutofit/>
          </a:bodyPr>
          <a:lstStyle/>
          <a:p>
            <a:pPr algn="ctr"/>
            <a:r>
              <a:rPr lang="en-US" dirty="0" smtClean="0">
                <a:latin typeface="Lucida Sans" panose="020B0602030504020204" pitchFamily="34" charset="0"/>
              </a:rPr>
              <a:t>Find Us on </a:t>
            </a:r>
            <a:r>
              <a:rPr lang="en-US" dirty="0">
                <a:latin typeface="Lucida Sans" panose="020B0602030504020204" pitchFamily="34" charset="0"/>
              </a:rPr>
              <a:t>t</a:t>
            </a:r>
            <a:r>
              <a:rPr lang="en-US" dirty="0" smtClean="0">
                <a:latin typeface="Lucida Sans" panose="020B0602030504020204" pitchFamily="34" charset="0"/>
              </a:rPr>
              <a:t>he Web</a:t>
            </a:r>
            <a:endParaRPr lang="en-US" dirty="0">
              <a:latin typeface="Lucida Sans" panose="020B0602030504020204" pitchFamily="34" charset="0"/>
            </a:endParaRPr>
          </a:p>
        </p:txBody>
      </p:sp>
      <p:sp>
        <p:nvSpPr>
          <p:cNvPr id="3" name="Content Placeholder 2"/>
          <p:cNvSpPr>
            <a:spLocks noGrp="1"/>
          </p:cNvSpPr>
          <p:nvPr>
            <p:ph idx="1"/>
          </p:nvPr>
        </p:nvSpPr>
        <p:spPr>
          <a:xfrm>
            <a:off x="2998695" y="2194324"/>
            <a:ext cx="4558553" cy="3280172"/>
          </a:xfrm>
        </p:spPr>
        <p:txBody>
          <a:bodyPr>
            <a:normAutofit fontScale="77500" lnSpcReduction="20000"/>
          </a:bodyPr>
          <a:lstStyle/>
          <a:p>
            <a:pPr marL="0" indent="0">
              <a:buNone/>
            </a:pPr>
            <a:r>
              <a:rPr lang="en-US" dirty="0" smtClean="0">
                <a:latin typeface="Lucida Sans" panose="020B0602030504020204" pitchFamily="34" charset="0"/>
              </a:rPr>
              <a:t>For more information, resources and helpful videos visit the McCormick Care Group “</a:t>
            </a:r>
            <a:r>
              <a:rPr lang="en-US" dirty="0" smtClean="0">
                <a:latin typeface="Lucida Sans" panose="020B0602030504020204" pitchFamily="34" charset="0"/>
                <a:hlinkClick r:id="rId2"/>
              </a:rPr>
              <a:t>Caregiver’s Corner</a:t>
            </a:r>
            <a:r>
              <a:rPr lang="en-US" dirty="0" smtClean="0">
                <a:latin typeface="Lucida Sans" panose="020B0602030504020204" pitchFamily="34" charset="0"/>
              </a:rPr>
              <a:t>” website </a:t>
            </a:r>
          </a:p>
          <a:p>
            <a:endParaRPr lang="en-US" dirty="0">
              <a:latin typeface="Lucida Sans" panose="020B0602030504020204" pitchFamily="34" charset="0"/>
            </a:endParaRPr>
          </a:p>
          <a:p>
            <a:pPr marL="0" indent="0">
              <a:buNone/>
            </a:pPr>
            <a:r>
              <a:rPr lang="en-US" dirty="0" smtClean="0">
                <a:latin typeface="Lucida Sans" panose="020B0602030504020204" pitchFamily="34" charset="0"/>
              </a:rPr>
              <a:t>Like us on Facebook</a:t>
            </a:r>
            <a:br>
              <a:rPr lang="en-US" dirty="0" smtClean="0">
                <a:latin typeface="Lucida Sans" panose="020B0602030504020204" pitchFamily="34" charset="0"/>
              </a:rPr>
            </a:br>
            <a:r>
              <a:rPr lang="en-US" dirty="0" smtClean="0">
                <a:latin typeface="Lucida Sans" panose="020B0602030504020204" pitchFamily="34" charset="0"/>
              </a:rPr>
              <a:t>“</a:t>
            </a:r>
            <a:r>
              <a:rPr lang="en-US" dirty="0" smtClean="0">
                <a:latin typeface="Lucida Sans" panose="020B0602030504020204" pitchFamily="34" charset="0"/>
                <a:hlinkClick r:id="rId3"/>
              </a:rPr>
              <a:t>McCormick Dementia Services</a:t>
            </a:r>
            <a:r>
              <a:rPr lang="en-US" dirty="0" smtClean="0">
                <a:latin typeface="Lucida Sans" panose="020B0602030504020204" pitchFamily="34" charset="0"/>
              </a:rPr>
              <a:t>”</a:t>
            </a:r>
          </a:p>
          <a:p>
            <a:endParaRPr lang="en-US" dirty="0">
              <a:latin typeface="Lucida Sans" panose="020B0602030504020204" pitchFamily="34" charset="0"/>
            </a:endParaRPr>
          </a:p>
          <a:p>
            <a:pPr marL="0" indent="0">
              <a:buNone/>
            </a:pPr>
            <a:r>
              <a:rPr lang="en-US" dirty="0" smtClean="0">
                <a:latin typeface="Lucida Sans" panose="020B0602030504020204" pitchFamily="34" charset="0"/>
              </a:rPr>
              <a:t>Subscribe to our YouTube channel “</a:t>
            </a:r>
            <a:r>
              <a:rPr lang="en-US" dirty="0" smtClean="0">
                <a:latin typeface="Lucida Sans" panose="020B0602030504020204" pitchFamily="34" charset="0"/>
                <a:hlinkClick r:id="rId4"/>
              </a:rPr>
              <a:t>McCormick Care Group</a:t>
            </a:r>
            <a:r>
              <a:rPr lang="en-US" dirty="0" smtClean="0">
                <a:latin typeface="Lucida Sans" panose="020B0602030504020204" pitchFamily="34" charset="0"/>
              </a:rPr>
              <a:t>”</a:t>
            </a:r>
            <a:endParaRPr lang="en-US" dirty="0">
              <a:latin typeface="Lucida Sans" panose="020B0602030504020204"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6235" y="3521522"/>
            <a:ext cx="1243877" cy="62577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8996" y="4381004"/>
            <a:ext cx="1338358" cy="1004541"/>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7567" y="2194322"/>
            <a:ext cx="1781213" cy="633608"/>
          </a:xfrm>
          <a:prstGeom prst="rect">
            <a:avLst/>
          </a:prstGeom>
        </p:spPr>
      </p:pic>
    </p:spTree>
    <p:extLst>
      <p:ext uri="{BB962C8B-B14F-4D97-AF65-F5344CB8AC3E}">
        <p14:creationId xmlns:p14="http://schemas.microsoft.com/office/powerpoint/2010/main" val="2823982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Sans" panose="020B0602030504020204" pitchFamily="34" charset="0"/>
              </a:rPr>
              <a:t>Cow</a:t>
            </a:r>
            <a:endParaRPr lang="en-CA" dirty="0">
              <a:latin typeface="Lucida Sans" panose="020B0602030504020204" pitchFamily="34" charset="0"/>
            </a:endParaRPr>
          </a:p>
        </p:txBody>
      </p:sp>
      <p:pic>
        <p:nvPicPr>
          <p:cNvPr id="4" name="02 Summer Love">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781300" y="2171700"/>
            <a:ext cx="2667000" cy="2667000"/>
          </a:xfrm>
        </p:spPr>
      </p:pic>
      <p:sp>
        <p:nvSpPr>
          <p:cNvPr id="5" name="Rectangle 4"/>
          <p:cNvSpPr/>
          <p:nvPr/>
        </p:nvSpPr>
        <p:spPr>
          <a:xfrm>
            <a:off x="970693" y="5437672"/>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389702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68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012770"/>
            <a:ext cx="7886700" cy="1325563"/>
          </a:xfrm>
        </p:spPr>
        <p:txBody>
          <a:bodyPr/>
          <a:lstStyle/>
          <a:p>
            <a:r>
              <a:rPr lang="en-US" dirty="0" smtClean="0">
                <a:latin typeface="Lucida Sans" panose="020B0602030504020204" pitchFamily="34" charset="0"/>
              </a:rPr>
              <a:t>Sheep</a:t>
            </a:r>
            <a:endParaRPr lang="en-CA" dirty="0">
              <a:latin typeface="Lucida Sans" panose="020B0602030504020204" pitchFamily="34" charset="0"/>
            </a:endParaRPr>
          </a:p>
        </p:txBody>
      </p:sp>
      <p:pic>
        <p:nvPicPr>
          <p:cNvPr id="4" name="03 Fayetville Glori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828926" y="2105026"/>
            <a:ext cx="2724150" cy="272415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223449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434"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Lucida Sans" panose="020B0602030504020204" pitchFamily="34" charset="0"/>
              </a:rPr>
              <a:t>P</a:t>
            </a:r>
            <a:r>
              <a:rPr lang="en-US" dirty="0" smtClean="0">
                <a:latin typeface="Lucida Sans" panose="020B0602030504020204" pitchFamily="34" charset="0"/>
              </a:rPr>
              <a:t>ig</a:t>
            </a:r>
            <a:endParaRPr lang="en-CA" dirty="0">
              <a:latin typeface="Lucida Sans" panose="020B0602030504020204" pitchFamily="34" charset="0"/>
            </a:endParaRPr>
          </a:p>
        </p:txBody>
      </p:sp>
      <p:pic>
        <p:nvPicPr>
          <p:cNvPr id="4" name="04 Country Fair">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809875" y="2238375"/>
            <a:ext cx="2828925" cy="2828925"/>
          </a:xfrm>
        </p:spPr>
      </p:pic>
      <p:sp>
        <p:nvSpPr>
          <p:cNvPr id="6" name="Rectangle 5"/>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208868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89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Lucida Sans" panose="020B0602030504020204" pitchFamily="34" charset="0"/>
              </a:rPr>
              <a:t>C</a:t>
            </a:r>
            <a:r>
              <a:rPr lang="en-US" dirty="0" smtClean="0">
                <a:latin typeface="Lucida Sans" panose="020B0602030504020204" pitchFamily="34" charset="0"/>
              </a:rPr>
              <a:t>at</a:t>
            </a:r>
            <a:endParaRPr lang="en-CA" dirty="0">
              <a:latin typeface="Lucida Sans" panose="020B0602030504020204" pitchFamily="34" charset="0"/>
            </a:endParaRPr>
          </a:p>
        </p:txBody>
      </p:sp>
      <p:pic>
        <p:nvPicPr>
          <p:cNvPr id="4" name="05 Texas Friday">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733676" y="2095501"/>
            <a:ext cx="2571750" cy="257175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292233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34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Lucida Fax" panose="02060602050505020204" pitchFamily="18" charset="0"/>
              </a:rPr>
              <a:t>D</a:t>
            </a:r>
            <a:r>
              <a:rPr lang="en-US" dirty="0" smtClean="0">
                <a:latin typeface="Lucida Fax" panose="02060602050505020204" pitchFamily="18" charset="0"/>
              </a:rPr>
              <a:t>og</a:t>
            </a:r>
            <a:endParaRPr lang="en-CA" dirty="0">
              <a:latin typeface="Lucida Fax" panose="02060602050505020204" pitchFamily="18" charset="0"/>
            </a:endParaRPr>
          </a:p>
        </p:txBody>
      </p:sp>
      <p:pic>
        <p:nvPicPr>
          <p:cNvPr id="4" name="06 Quick Draw">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162300" y="2495550"/>
            <a:ext cx="2381250" cy="2381250"/>
          </a:xfrm>
        </p:spPr>
      </p:pic>
      <p:sp>
        <p:nvSpPr>
          <p:cNvPr id="5" name="Rectangle 4"/>
          <p:cNvSpPr/>
          <p:nvPr/>
        </p:nvSpPr>
        <p:spPr>
          <a:xfrm>
            <a:off x="1015521" y="5713897"/>
            <a:ext cx="7202614"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rPr>
              <a:t>Name that sound…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latin typeface="Lucida Sans" panose="020B0602030504020204" pitchFamily="34" charset="0"/>
            </a:endParaRPr>
          </a:p>
        </p:txBody>
      </p:sp>
    </p:spTree>
    <p:extLst>
      <p:ext uri="{BB962C8B-B14F-4D97-AF65-F5344CB8AC3E}">
        <p14:creationId xmlns:p14="http://schemas.microsoft.com/office/powerpoint/2010/main" val="373591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645"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99</TotalTime>
  <Words>569</Words>
  <Application>Microsoft Office PowerPoint</Application>
  <PresentationFormat>On-screen Show (4:3)</PresentationFormat>
  <Paragraphs>144</Paragraphs>
  <Slides>46</Slides>
  <Notes>0</Notes>
  <HiddenSlides>0</HiddenSlides>
  <MMClips>40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46</vt:i4>
      </vt:variant>
    </vt:vector>
  </HeadingPairs>
  <TitlesOfParts>
    <vt:vector size="55" baseType="lpstr">
      <vt:lpstr>Arial</vt:lpstr>
      <vt:lpstr>Calibri</vt:lpstr>
      <vt:lpstr>Calibri Light</vt:lpstr>
      <vt:lpstr>Candara</vt:lpstr>
      <vt:lpstr>Lucida Fax</vt:lpstr>
      <vt:lpstr>Lucida Sans</vt:lpstr>
      <vt:lpstr>Office Theme</vt:lpstr>
      <vt:lpstr>Custom Design</vt:lpstr>
      <vt:lpstr>Essential</vt:lpstr>
      <vt:lpstr>PowerPoint Presentation</vt:lpstr>
      <vt:lpstr>How to Play</vt:lpstr>
      <vt:lpstr>Outdoor Sounds</vt:lpstr>
      <vt:lpstr>Bee</vt:lpstr>
      <vt:lpstr>Cow</vt:lpstr>
      <vt:lpstr>Sheep</vt:lpstr>
      <vt:lpstr>Pig</vt:lpstr>
      <vt:lpstr>Cat</vt:lpstr>
      <vt:lpstr>Dog</vt:lpstr>
      <vt:lpstr>Horse</vt:lpstr>
      <vt:lpstr>Rooster</vt:lpstr>
      <vt:lpstr>Ducks</vt:lpstr>
      <vt:lpstr>Parrot</vt:lpstr>
      <vt:lpstr>Mobile Phone</vt:lpstr>
      <vt:lpstr>Car Alarm</vt:lpstr>
      <vt:lpstr>Traffic</vt:lpstr>
      <vt:lpstr>Rain</vt:lpstr>
      <vt:lpstr>Road Drill</vt:lpstr>
      <vt:lpstr>Mower</vt:lpstr>
      <vt:lpstr>Cashier/Cash Register</vt:lpstr>
      <vt:lpstr>Clock Chiming</vt:lpstr>
      <vt:lpstr>Car Starting</vt:lpstr>
      <vt:lpstr>Waves</vt:lpstr>
      <vt:lpstr>Racing Car</vt:lpstr>
      <vt:lpstr>Fireworks</vt:lpstr>
      <vt:lpstr>Tennis</vt:lpstr>
      <vt:lpstr>Jogging</vt:lpstr>
      <vt:lpstr>Game Crowd</vt:lpstr>
      <vt:lpstr>Swimming</vt:lpstr>
      <vt:lpstr>Horse Galloping</vt:lpstr>
      <vt:lpstr>School Playground</vt:lpstr>
      <vt:lpstr>Skateboarding</vt:lpstr>
      <vt:lpstr>Applause</vt:lpstr>
      <vt:lpstr>Helicopter</vt:lpstr>
      <vt:lpstr>Truck Going Uphill</vt:lpstr>
      <vt:lpstr>Car</vt:lpstr>
      <vt:lpstr>Police car</vt:lpstr>
      <vt:lpstr>Train</vt:lpstr>
      <vt:lpstr>Airplane</vt:lpstr>
      <vt:lpstr>Motor boat</vt:lpstr>
      <vt:lpstr>Motor bike</vt:lpstr>
      <vt:lpstr>Bicycle</vt:lpstr>
      <vt:lpstr>Row boat</vt:lpstr>
      <vt:lpstr>Outdoor Sounds Answer Key</vt:lpstr>
      <vt:lpstr>If you liked this game… </vt:lpstr>
      <vt:lpstr>Find Us on the Web</vt:lpstr>
    </vt:vector>
  </TitlesOfParts>
  <Company>McCormick 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 Stirling</dc:creator>
  <cp:lastModifiedBy>Becky Clark</cp:lastModifiedBy>
  <cp:revision>15</cp:revision>
  <dcterms:created xsi:type="dcterms:W3CDTF">2020-04-03T19:53:29Z</dcterms:created>
  <dcterms:modified xsi:type="dcterms:W3CDTF">2020-05-15T15:31:42Z</dcterms:modified>
</cp:coreProperties>
</file>